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61" r:id="rId3"/>
    <p:sldId id="283" r:id="rId4"/>
    <p:sldId id="269" r:id="rId5"/>
    <p:sldId id="275" r:id="rId7"/>
    <p:sldId id="273" r:id="rId8"/>
    <p:sldId id="274" r:id="rId9"/>
    <p:sldId id="276" r:id="rId10"/>
    <p:sldId id="270" r:id="rId11"/>
    <p:sldId id="271" r:id="rId12"/>
    <p:sldId id="272" r:id="rId13"/>
    <p:sldId id="277" r:id="rId14"/>
    <p:sldId id="284" r:id="rId15"/>
    <p:sldId id="281" r:id="rId16"/>
    <p:sldId id="27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ykas Narbutas" initials="D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69B"/>
    <a:srgbClr val="203B83"/>
    <a:srgbClr val="1A1718"/>
    <a:srgbClr val="FDB913"/>
    <a:srgbClr val="00ADEF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8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990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4BAD-A9D3-1B43-9EFE-257857C1821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8640-2DE2-D94C-A37C-CF5ED05B63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C91D-49CA-104B-8DF2-46BC9E216C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B147-CE36-B049-A268-AF3C4FE4F2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B147-CE36-B049-A268-AF3C4FE4F2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B147-CE36-B049-A268-AF3C4FE4F2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B147-CE36-B049-A268-AF3C4FE4F2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B147-CE36-B049-A268-AF3C4FE4F2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B147-CE36-B049-A268-AF3C4FE4F21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tsa_vidinis_virseli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"/>
            <a:ext cx="9144000" cy="514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413" y="3216357"/>
            <a:ext cx="5596212" cy="458048"/>
          </a:xfrm>
        </p:spPr>
        <p:txBody>
          <a:bodyPr>
            <a:noAutofit/>
          </a:bodyPr>
          <a:lstStyle>
            <a:lvl1pPr algn="r">
              <a:defRPr sz="3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413" y="3701465"/>
            <a:ext cx="5596212" cy="706283"/>
          </a:xfrm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490867" y="4614771"/>
            <a:ext cx="5317758" cy="3049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FFFFF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0" y="331463"/>
            <a:ext cx="2211256" cy="8520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15" y="692706"/>
            <a:ext cx="8506371" cy="38407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  <a:lvl2pPr marL="360045" indent="-215900">
              <a:buClr>
                <a:schemeClr val="tx2"/>
              </a:buClr>
              <a:buSzPct val="100000"/>
              <a:buFont typeface="Arial" panose="020B0604020202020204"/>
              <a:buChar char="•"/>
              <a:defRPr sz="160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2pPr>
            <a:lvl3pPr marL="575945" indent="-2159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3pPr>
            <a:lvl4pPr marL="828040" indent="-215900">
              <a:buClr>
                <a:schemeClr val="tx2"/>
              </a:buClr>
              <a:buSzPct val="48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4pPr>
            <a:lvl5pPr marL="1043940" indent="-215900">
              <a:buClr>
                <a:schemeClr val="tx2"/>
              </a:buClr>
              <a:buSzPct val="75000"/>
              <a:buFont typeface="Wingdings" panose="05000000000000000000" pitchFamily="2" charset="2"/>
              <a:buChar char=""/>
              <a:defRPr sz="160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73303" y="1358359"/>
            <a:ext cx="3751883" cy="24243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8816" y="692706"/>
            <a:ext cx="4333410" cy="3840798"/>
          </a:xfrm>
        </p:spPr>
        <p:txBody>
          <a:bodyPr/>
          <a:lstStyle>
            <a:lvl1pPr marL="0" indent="0">
              <a:buNone/>
              <a:defRPr sz="1800">
                <a:latin typeface="Arial" panose="020B0604020202020204"/>
                <a:cs typeface="Arial" panose="020B0604020202020204"/>
              </a:defRPr>
            </a:lvl1pPr>
            <a:lvl2pPr marL="360045" indent="-215900">
              <a:buClr>
                <a:schemeClr val="tx2"/>
              </a:buClr>
              <a:buSzPct val="100000"/>
              <a:buFont typeface="Arial" panose="020B0604020202020204"/>
              <a:buChar char="•"/>
              <a:defRPr sz="1600">
                <a:latin typeface="Arial" panose="020B0604020202020204"/>
                <a:cs typeface="Arial" panose="020B0604020202020204"/>
              </a:defRPr>
            </a:lvl2pPr>
            <a:lvl3pPr marL="575945" indent="-2159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latin typeface="Arial" panose="020B0604020202020204"/>
                <a:cs typeface="Arial" panose="020B0604020202020204"/>
              </a:defRPr>
            </a:lvl3pPr>
            <a:lvl4pPr marL="828040" indent="-215900">
              <a:buClr>
                <a:schemeClr val="tx2"/>
              </a:buClr>
              <a:buSzPct val="48000"/>
              <a:buFont typeface="Wingdings" panose="05000000000000000000" pitchFamily="2" charset="2"/>
              <a:buChar char="u"/>
              <a:defRPr sz="1600">
                <a:latin typeface="Arial" panose="020B0604020202020204"/>
                <a:cs typeface="Arial" panose="020B0604020202020204"/>
              </a:defRPr>
            </a:lvl4pPr>
            <a:lvl5pPr marL="1043940" indent="-215900">
              <a:buClr>
                <a:schemeClr val="tx2"/>
              </a:buClr>
              <a:buSzPct val="75000"/>
              <a:buFont typeface="Wingdings" panose="05000000000000000000" pitchFamily="2" charset="2"/>
              <a:buChar char=""/>
              <a:defRPr sz="1600">
                <a:latin typeface="Arial" panose="020B0604020202020204"/>
                <a:cs typeface="Arial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95" y="-1080517"/>
            <a:ext cx="8425400" cy="6315705"/>
          </a:xfrm>
          <a:prstGeom prst="rect">
            <a:avLst/>
          </a:prstGeom>
        </p:spPr>
      </p:pic>
      <p:pic>
        <p:nvPicPr>
          <p:cNvPr id="3" name="Picture 2" descr="skirtuka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"/>
            <a:ext cx="9144000" cy="5143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iamoji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giamoji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CD5F-DC05-D942-9309-CCE1E125D6A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73894" y="2354144"/>
            <a:ext cx="5596212" cy="458048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913121" y="4614771"/>
            <a:ext cx="5317758" cy="30498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tsa_kampas_numeracija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CBAD-79D9-0544-B6B8-7EED572BD28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6040" y="46909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FFFFF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fld id="{2066355A-084C-D24E-9AD2-7E4FC41EA62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8673" y="1918855"/>
            <a:ext cx="6255326" cy="1755550"/>
          </a:xfrm>
        </p:spPr>
        <p:txBody>
          <a:bodyPr/>
          <a:lstStyle/>
          <a:p>
            <a:r>
              <a:rPr lang="lt-LT" dirty="0"/>
              <a:t>Elektroninių bylų perdavimas saugoti – iššūkiai, įgyvendinimas ir pasiekimai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867" y="3846937"/>
            <a:ext cx="5596212" cy="706283"/>
          </a:xfrm>
        </p:spPr>
        <p:txBody>
          <a:bodyPr/>
          <a:lstStyle/>
          <a:p>
            <a:r>
              <a:rPr lang="lt-LT" dirty="0"/>
              <a:t>Daiva Vilkelytė ir Dominykas Narbutas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98685" y="4309787"/>
            <a:ext cx="5317758" cy="304984"/>
          </a:xfrm>
        </p:spPr>
        <p:txBody>
          <a:bodyPr/>
          <a:lstStyle/>
          <a:p>
            <a:r>
              <a:rPr lang="en-US" dirty="0"/>
              <a:t>201</a:t>
            </a:r>
            <a:r>
              <a:rPr lang="lt-LT" dirty="0"/>
              <a:t>9</a:t>
            </a:r>
            <a:r>
              <a:rPr lang="en-US" dirty="0"/>
              <a:t> m.</a:t>
            </a:r>
            <a:r>
              <a:rPr lang="lt-LT" dirty="0"/>
              <a:t> vasario 28 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03" y="244187"/>
            <a:ext cx="2577379" cy="959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248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Bylų perdavimo problematika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82" y="829973"/>
            <a:ext cx="4301836" cy="393728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Elektroninių dokumentų pavadinimuose buvo lietuviškų raidžių.</a:t>
            </a:r>
            <a:endParaRPr lang="en-US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XML faile dokumentų pavadinimai ir bylų antraštės nesutapo, įtakos turėjo ir pavadinimuose esantys tarpeliai, brūkšneliai, taškai.</a:t>
            </a:r>
            <a:endParaRPr lang="en-US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XML failo perdavimo metu sistema nutraukdavo perdavimo procesą, nurodydama priežastį, pvz.: XML failas_1 yra </a:t>
            </a:r>
            <a:r>
              <a:rPr lang="lt-LT" sz="1000" dirty="0" err="1"/>
              <a:t>nevalidus</a:t>
            </a:r>
            <a:r>
              <a:rPr lang="lt-LT" sz="1000" dirty="0"/>
              <a:t>.</a:t>
            </a:r>
            <a:endParaRPr lang="en-US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Elektroninių dokumentų skaičiaus bylų aprašų paketuose nebuvo įtraukti registrai, o kai kuriose pozicijose į bendrą perduodamų dokumentų skaičių buvo susumuotas ir XML failas. </a:t>
            </a:r>
            <a:endParaRPr lang="lt-LT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Elektroninių dokumentų parašo formatas buvo netinkamas, t. y. nepakeltas iki ilgalaikio galiojimo (</a:t>
            </a:r>
            <a:r>
              <a:rPr lang="lt-LT" sz="1000" dirty="0" err="1"/>
              <a:t>XAdES</a:t>
            </a:r>
            <a:r>
              <a:rPr lang="lt-LT" sz="1000" dirty="0"/>
              <a:t>-X-L).</a:t>
            </a:r>
            <a:endParaRPr lang="en-US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Elektroninius dokumentus ir jų metaduomenis reikėjo patvirtinti kopijos tikrumo paskirties parašu. Nebuvo galimybės pakelti parašo lygmens, nes pasirašantis asmuo jau nebedirbo įstaigoje.</a:t>
            </a:r>
            <a:endParaRPr lang="lt-LT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Sudarant elektroninius dokumentus pasitaikė internetinių trikdžių, kurie neleido tinkamai suformuoti laiko žymos. </a:t>
            </a:r>
            <a:endParaRPr lang="lt-LT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Lietuvos valstybės naujasis archyvas ieškojo darbuotojo, atsakingo už konsultavimą elektroninių dokumentų perdavimo klausimais. Taip pat buvo atliekami EAIS naujinimo darbai. </a:t>
            </a:r>
            <a:endParaRPr lang="lt-LT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Nespėta perduoti visų saugoti dokumentų per numatytus kalendorinius metus. Todėl kitais metais reikėjo pateikti naujus prašymus dėl dokumentų perėmimo saugoti.</a:t>
            </a:r>
            <a:endParaRPr lang="en-US" sz="1000" dirty="0"/>
          </a:p>
          <a:p>
            <a:pPr marL="342900" indent="-342900" algn="just">
              <a:lnSpc>
                <a:spcPct val="90000"/>
              </a:lnSpc>
              <a:buFont typeface="+mj-lt"/>
              <a:buAutoNum type="arabicPeriod"/>
            </a:pPr>
            <a:r>
              <a:rPr lang="lt-LT" sz="1000" dirty="0"/>
              <a:t>2017 m. gruodžio 1 d. po reorganizacijos buvo pakeistas įstaigos pavadinimas į Lietuvos transporto saugos administraciją (LTSA), todėl teko koreguoti XML failus tų ADOC paketų, kurių iki reorganizacijos nespėta perduoti saugoti.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r="20126" b="-3"/>
          <a:stretch>
            <a:fillRect/>
          </a:stretch>
        </p:blipFill>
        <p:spPr>
          <a:xfrm>
            <a:off x="4816388" y="852437"/>
            <a:ext cx="4126721" cy="28287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53990" y="3834965"/>
            <a:ext cx="345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200" i="1" dirty="0">
                <a:solidFill>
                  <a:schemeClr val="accent1"/>
                </a:solidFill>
              </a:rPr>
              <a:t>Padėka Lietuvos valstybės naujojo archyvo darbuotojams už kompetenciją, puikų savo srities išmanymą, bendradarbiavimą ir pagalbą sprendžiant problemas.</a:t>
            </a:r>
            <a:endParaRPr lang="lt-LT" sz="1200" i="1" dirty="0">
              <a:solidFill>
                <a:schemeClr val="accent1"/>
              </a:solidFill>
            </a:endParaRPr>
          </a:p>
          <a:p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388" y="3897116"/>
            <a:ext cx="737602" cy="73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57600" y="1268016"/>
            <a:ext cx="5487708" cy="3875484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-1309" y="1268373"/>
            <a:ext cx="5678446" cy="387477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Klaidos pavyzdys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554"/>
            <a:ext cx="3823334" cy="3049490"/>
          </a:xfrm>
        </p:spPr>
        <p:txBody>
          <a:bodyPr anchor="t">
            <a:normAutofit/>
          </a:bodyPr>
          <a:lstStyle/>
          <a:p>
            <a:pPr algn="just">
              <a:lnSpc>
                <a:spcPct val="90000"/>
              </a:lnSpc>
            </a:pP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lt-LT" sz="1500" dirty="0">
                <a:solidFill>
                  <a:srgbClr val="FFFFFF"/>
                </a:solidFill>
              </a:rPr>
              <a:t>Bandant perduoti paketą per EAIS sistemą gaunama klaida – „Pasirinktas paketas neatitinka SIP reikalavimų“. </a:t>
            </a: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1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1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lt-LT" sz="1500" dirty="0">
                <a:solidFill>
                  <a:srgbClr val="FFFFFF"/>
                </a:solidFill>
              </a:rPr>
              <a:t>Paspaudus mygtuką „Klaidų sąrašas“, išsiskleidžia klaidų aprašymas. </a:t>
            </a: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500" dirty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lt-LT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2380" y="1807231"/>
            <a:ext cx="3346528" cy="126331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43" y="3594892"/>
            <a:ext cx="3837308" cy="42210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633" y="4767262"/>
            <a:ext cx="1034716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52662" y="240882"/>
            <a:ext cx="5380685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406277"/>
            <a:ext cx="4653738" cy="427276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000" dirty="0"/>
              <a:t>Pasiekimai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1" y="907474"/>
            <a:ext cx="5253044" cy="27760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lt-LT" sz="1400" dirty="0"/>
              <a:t>Elektroninių dokumentų perdavimo saugoti procesas pradėtas 2017 m. liepos </a:t>
            </a:r>
            <a:r>
              <a:rPr lang="lt-LT" sz="1400" dirty="0" err="1"/>
              <a:t>mėn</a:t>
            </a:r>
            <a:r>
              <a:rPr lang="en-US" sz="1400" dirty="0"/>
              <a:t>es</a:t>
            </a:r>
            <a:r>
              <a:rPr lang="lt-LT" sz="1400" dirty="0"/>
              <a:t>į, baigtas 2019 m. sausio mėnesį. VKTI (nuo 2017 m. gruodžio 1 d.  LTSA) perdavė 18 ADOC paketų, kurių apimtis </a:t>
            </a:r>
            <a:r>
              <a:rPr lang="en-US" sz="1400" dirty="0" err="1"/>
              <a:t>yra</a:t>
            </a:r>
            <a:r>
              <a:rPr lang="en-US" sz="1400" dirty="0"/>
              <a:t> </a:t>
            </a:r>
            <a:r>
              <a:rPr lang="lt-LT" sz="1400" dirty="0"/>
              <a:t>3,7 </a:t>
            </a:r>
            <a:r>
              <a:rPr lang="en-US" sz="1400" dirty="0" err="1"/>
              <a:t>gigabaitai</a:t>
            </a:r>
            <a:r>
              <a:rPr lang="lt-LT" sz="1400" dirty="0"/>
              <a:t> duomenų arba 1381 dokumentas. </a:t>
            </a:r>
            <a:endParaRPr lang="lt-LT" sz="1400" dirty="0"/>
          </a:p>
          <a:p>
            <a:pPr algn="just">
              <a:lnSpc>
                <a:spcPct val="90000"/>
              </a:lnSpc>
            </a:pPr>
            <a:endParaRPr lang="lt-LT" sz="1400" dirty="0"/>
          </a:p>
          <a:p>
            <a:pPr algn="just">
              <a:lnSpc>
                <a:spcPct val="90000"/>
              </a:lnSpc>
            </a:pPr>
            <a:r>
              <a:rPr lang="lt-LT" sz="1400" dirty="0"/>
              <a:t>Nuo 2018 m. turime DVS, turinčią tiesioginę sąsają (dokumentų valdymo priežiūros modulį) su EAIS, kas leidžia dar operatyviau perduoti duomenis.</a:t>
            </a:r>
            <a:endParaRPr lang="lt-LT" sz="14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30" y="2788540"/>
            <a:ext cx="5146506" cy="1762677"/>
          </a:xfrm>
          <a:prstGeom prst="rect">
            <a:avLst/>
          </a:prstGeom>
        </p:spPr>
      </p:pic>
      <p:pic>
        <p:nvPicPr>
          <p:cNvPr id="5" name="Picture 4" descr="A picture containing wall, indoor&#10;&#10;Description generated with high confidence"/>
          <p:cNvPicPr>
            <a:picLocks noChangeAspect="1"/>
          </p:cNvPicPr>
          <p:nvPr/>
        </p:nvPicPr>
        <p:blipFill rotWithShape="1">
          <a:blip r:embed="rId2"/>
          <a:srcRect r="61303" b="2"/>
          <a:stretch>
            <a:fillRect/>
          </a:stretch>
        </p:blipFill>
        <p:spPr>
          <a:xfrm>
            <a:off x="5926073" y="240882"/>
            <a:ext cx="2829997" cy="41867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14101" r="6483" b="2"/>
          <a:stretch>
            <a:fillRect/>
          </a:stretch>
        </p:blipFill>
        <p:spPr>
          <a:xfrm>
            <a:off x="5029935" y="969750"/>
            <a:ext cx="4114065" cy="3457852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549" r="-1" b="-1"/>
          <a:stretch>
            <a:fillRect/>
          </a:stretch>
        </p:blipFill>
        <p:spPr>
          <a:xfrm>
            <a:off x="4664580" y="10"/>
            <a:ext cx="3411650" cy="1960765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45" y="602216"/>
            <a:ext cx="3967946" cy="109053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t-LT" dirty="0"/>
              <a:t>Pagrindiniai ADOC dokumentų perdavimo į skaitmeninį archyvą privalumai</a:t>
            </a:r>
            <a:br>
              <a:rPr lang="lt-LT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45" y="1816261"/>
            <a:ext cx="3964999" cy="2288527"/>
          </a:xfrm>
        </p:spPr>
        <p:txBody>
          <a:bodyPr anchor="ctr">
            <a:normAutofit/>
          </a:bodyPr>
          <a:lstStyle/>
          <a:p>
            <a:pPr marL="342900" indent="-342900" algn="just">
              <a:buAutoNum type="arabicPeriod"/>
            </a:pPr>
            <a:r>
              <a:rPr lang="lt-LT" sz="1500" dirty="0">
                <a:solidFill>
                  <a:srgbClr val="000000"/>
                </a:solidFill>
              </a:rPr>
              <a:t>Nėra administracinio ploto sąnaudų.</a:t>
            </a:r>
            <a:endParaRPr lang="lt-LT" sz="1500" dirty="0">
              <a:solidFill>
                <a:srgbClr val="000000"/>
              </a:solidFill>
            </a:endParaRPr>
          </a:p>
          <a:p>
            <a:pPr marL="342900" indent="-342900" algn="just">
              <a:buAutoNum type="arabicPeriod"/>
            </a:pPr>
            <a:r>
              <a:rPr lang="lt-LT" sz="1500" dirty="0">
                <a:solidFill>
                  <a:srgbClr val="000000"/>
                </a:solidFill>
              </a:rPr>
              <a:t>Nenaudojami segtuvai, dėžės, raišteliai ir kitos kanceliarinės prekės reikalingos popieriniam archyvui. </a:t>
            </a:r>
            <a:endParaRPr lang="lt-LT" sz="1500" dirty="0">
              <a:solidFill>
                <a:srgbClr val="000000"/>
              </a:solidFill>
            </a:endParaRPr>
          </a:p>
          <a:p>
            <a:pPr marL="342900" indent="-342900" algn="just">
              <a:buAutoNum type="arabicPeriod"/>
            </a:pPr>
            <a:r>
              <a:rPr lang="lt-LT" sz="1500" dirty="0">
                <a:solidFill>
                  <a:srgbClr val="000000"/>
                </a:solidFill>
              </a:rPr>
              <a:t>Žymiai paprastesnis bylų sutvarkymas.</a:t>
            </a:r>
            <a:endParaRPr lang="lt-LT" sz="1500" dirty="0">
              <a:solidFill>
                <a:srgbClr val="000000"/>
              </a:solidFill>
            </a:endParaRPr>
          </a:p>
          <a:p>
            <a:pPr marL="342900" indent="-342900" algn="just">
              <a:buAutoNum type="arabicPeriod"/>
            </a:pPr>
            <a:r>
              <a:rPr lang="lt-LT" sz="1500" dirty="0">
                <a:solidFill>
                  <a:srgbClr val="000000"/>
                </a:solidFill>
              </a:rPr>
              <a:t>Greitesnė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dokumen</a:t>
            </a:r>
            <a:r>
              <a:rPr lang="lt-LT" sz="1500" dirty="0">
                <a:solidFill>
                  <a:srgbClr val="000000"/>
                </a:solidFill>
              </a:rPr>
              <a:t>tų paieška.</a:t>
            </a:r>
            <a:endParaRPr lang="lt-LT" sz="15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6230" y="4798211"/>
            <a:ext cx="428046" cy="2355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2066355A-084C-D24E-9AD2-7E4FC41EA627}" type="slidenum">
              <a:rPr lang="en-US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52662" y="240882"/>
            <a:ext cx="5380685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480197"/>
            <a:ext cx="5017210" cy="1008731"/>
          </a:xfrm>
        </p:spPr>
        <p:txBody>
          <a:bodyPr>
            <a:normAutofit/>
          </a:bodyPr>
          <a:lstStyle/>
          <a:p>
            <a:pPr algn="ctr"/>
            <a:r>
              <a:rPr lang="lt-LT" sz="3000" dirty="0"/>
              <a:t>Ačiū už dėmesį	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5" y="1431993"/>
            <a:ext cx="4745573" cy="2720188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Gal turite klausimų?</a:t>
            </a:r>
            <a:endParaRPr lang="lt-LT" dirty="0"/>
          </a:p>
          <a:p>
            <a:endParaRPr lang="lt-LT" dirty="0"/>
          </a:p>
        </p:txBody>
      </p:sp>
      <p:pic>
        <p:nvPicPr>
          <p:cNvPr id="6" name="Picture 5" descr="A close up of a clock&#10;&#10;Description generated with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2163" y="234735"/>
            <a:ext cx="3031807" cy="1705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46" y="2066447"/>
            <a:ext cx="3031807" cy="22738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44" y="1829290"/>
            <a:ext cx="3283720" cy="2647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52662" y="240882"/>
            <a:ext cx="5380685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480197"/>
            <a:ext cx="4653738" cy="1008731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400" dirty="0"/>
              <a:t>Elektroniniu parašu pasirašomų dokumentų (ADOC) atsiradimas įstaigoje 2010–2011 m.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1591321"/>
            <a:ext cx="4653738" cy="2720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lt-LT" sz="1500" dirty="0"/>
          </a:p>
          <a:p>
            <a:pPr algn="just">
              <a:lnSpc>
                <a:spcPct val="90000"/>
              </a:lnSpc>
            </a:pPr>
            <a:r>
              <a:rPr lang="lt-LT" sz="1500" dirty="0"/>
              <a:t>Valstybinėje kelių transporto inspekcijoje prie Susisiekimo ministerijos (VKTI) parašomos taisyklės dėl elektroninio dokumentų valdymo. </a:t>
            </a:r>
            <a:endParaRPr lang="lt-LT" sz="1500" dirty="0"/>
          </a:p>
          <a:p>
            <a:pPr algn="just">
              <a:lnSpc>
                <a:spcPct val="90000"/>
              </a:lnSpc>
            </a:pPr>
            <a:endParaRPr lang="lt-LT" sz="1500" dirty="0"/>
          </a:p>
          <a:p>
            <a:pPr algn="just">
              <a:lnSpc>
                <a:spcPct val="90000"/>
              </a:lnSpc>
            </a:pPr>
            <a:endParaRPr lang="en-US" sz="1500" dirty="0"/>
          </a:p>
          <a:p>
            <a:pPr algn="just">
              <a:lnSpc>
                <a:spcPct val="90000"/>
              </a:lnSpc>
            </a:pPr>
            <a:endParaRPr lang="en-US" sz="1500" dirty="0"/>
          </a:p>
          <a:p>
            <a:pPr algn="just">
              <a:lnSpc>
                <a:spcPct val="90000"/>
              </a:lnSpc>
            </a:pPr>
            <a:r>
              <a:rPr lang="en-US" sz="1500" dirty="0" err="1"/>
              <a:t>Informacija</a:t>
            </a:r>
            <a:r>
              <a:rPr lang="en-US" sz="1500" dirty="0"/>
              <a:t> </a:t>
            </a:r>
            <a:r>
              <a:rPr lang="en-US" sz="1500" dirty="0" err="1"/>
              <a:t>Susisiekimo</a:t>
            </a:r>
            <a:r>
              <a:rPr lang="en-US" sz="1500" dirty="0"/>
              <a:t> </a:t>
            </a:r>
            <a:r>
              <a:rPr lang="en-US" sz="1500" dirty="0" err="1"/>
              <a:t>ministerijai</a:t>
            </a:r>
            <a:r>
              <a:rPr lang="en-US" sz="1500" dirty="0"/>
              <a:t> d</a:t>
            </a:r>
            <a:r>
              <a:rPr lang="lt-LT" sz="1500" dirty="0" err="1"/>
              <a:t>ėl</a:t>
            </a:r>
            <a:r>
              <a:rPr lang="lt-LT" sz="1500" dirty="0"/>
              <a:t> elektroninių dokumentų mainų.</a:t>
            </a:r>
            <a:endParaRPr lang="lt-LT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5679" y="1591321"/>
            <a:ext cx="3335193" cy="1125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387" y="2852755"/>
            <a:ext cx="3323485" cy="1586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 algn="ctr"/>
            <a:r>
              <a:rPr lang="lt-LT" dirty="0"/>
              <a:t>Idėjos plėtra 2012 m.</a:t>
            </a:r>
            <a:endParaRPr lang="en-US" dirty="0"/>
          </a:p>
        </p:txBody>
      </p:sp>
      <p:pic>
        <p:nvPicPr>
          <p:cNvPr id="6" name="Picture 5" descr="A picture containing sky, object&#10;&#10;Description generated with very high confidence"/>
          <p:cNvPicPr>
            <a:picLocks noChangeAspect="1"/>
          </p:cNvPicPr>
          <p:nvPr/>
        </p:nvPicPr>
        <p:blipFill rotWithShape="1">
          <a:blip r:embed="rId1"/>
          <a:srcRect l="28887" r="25994"/>
          <a:stretch>
            <a:fillRect/>
          </a:stretch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FFD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777" y="1736104"/>
            <a:ext cx="4957164" cy="2884388"/>
          </a:xfrm>
        </p:spPr>
        <p:txBody>
          <a:bodyPr>
            <a:normAutofit/>
          </a:bodyPr>
          <a:lstStyle/>
          <a:p>
            <a:pPr algn="just"/>
            <a:r>
              <a:rPr lang="lt-LT" sz="1500" dirty="0">
                <a:latin typeface="+mn-lt"/>
              </a:rPr>
              <a:t>Tuometinis VKTI viršininkas įsirašė į savo 201</a:t>
            </a:r>
            <a:r>
              <a:rPr lang="en-US" sz="1500" dirty="0">
                <a:latin typeface="+mn-lt"/>
              </a:rPr>
              <a:t>2</a:t>
            </a:r>
            <a:r>
              <a:rPr lang="lt-LT" sz="1500" dirty="0">
                <a:latin typeface="+mn-lt"/>
              </a:rPr>
              <a:t> m. metinius tikslus uždavinį susijusį su elektroniniais dokumentais.</a:t>
            </a:r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pPr algn="just"/>
            <a:endParaRPr lang="lt-LT" sz="1500" dirty="0">
              <a:latin typeface="+mn-lt"/>
            </a:endParaRPr>
          </a:p>
          <a:p>
            <a:endParaRPr lang="lt-LT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5281" y="4767262"/>
            <a:ext cx="890069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246" y="2616211"/>
            <a:ext cx="4858226" cy="1385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52662" y="240882"/>
            <a:ext cx="5380685" cy="4422557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7" y="480197"/>
            <a:ext cx="4653738" cy="100873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t-LT" sz="2100" dirty="0"/>
              <a:t>Elektroninių dokumentų (ADOC) skaičiaus augimas 2013 m.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36" y="1591321"/>
            <a:ext cx="4653738" cy="2720188"/>
          </a:xfrm>
        </p:spPr>
        <p:txBody>
          <a:bodyPr>
            <a:normAutofit/>
          </a:bodyPr>
          <a:lstStyle/>
          <a:p>
            <a:pPr algn="just"/>
            <a:r>
              <a:rPr lang="lt-LT" sz="1500" dirty="0"/>
              <a:t>2013 m. sausį VKTI viršininkas oficialiu pavedimu įpareigojo visus padalinius nuo 2013 m. vasario 1 d. naudotis dokumentų valdymo sistemos (DVS) elektroninių dokumentų valdymo moduliu ir rengti kuo daugiau elektroninių dokumentų.</a:t>
            </a:r>
            <a:endParaRPr lang="lt-LT" sz="1500" dirty="0"/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491" y="3218907"/>
            <a:ext cx="4556712" cy="771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922" r="7985" b="3"/>
          <a:stretch>
            <a:fillRect/>
          </a:stretch>
        </p:blipFill>
        <p:spPr>
          <a:xfrm>
            <a:off x="5990628" y="228241"/>
            <a:ext cx="2970240" cy="2490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28" y="2876171"/>
            <a:ext cx="2970241" cy="13217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57600" y="1268016"/>
            <a:ext cx="5487708" cy="3875484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 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-1309" y="1268373"/>
            <a:ext cx="5678446" cy="387477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Esminių pokyčių laikas 2014 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1554"/>
            <a:ext cx="3823334" cy="3049490"/>
          </a:xfrm>
        </p:spPr>
        <p:txBody>
          <a:bodyPr anchor="t">
            <a:normAutofit/>
          </a:bodyPr>
          <a:lstStyle/>
          <a:p>
            <a:endParaRPr lang="lt-LT" sz="1500" dirty="0">
              <a:solidFill>
                <a:srgbClr val="FFFFFF"/>
              </a:solidFill>
            </a:endParaRPr>
          </a:p>
          <a:p>
            <a:endParaRPr lang="lt-LT" sz="1500" dirty="0">
              <a:solidFill>
                <a:srgbClr val="FFFFFF"/>
              </a:solidFill>
            </a:endParaRPr>
          </a:p>
          <a:p>
            <a:endParaRPr lang="lt-LT" sz="1500" dirty="0">
              <a:solidFill>
                <a:srgbClr val="FFFFFF"/>
              </a:solidFill>
            </a:endParaRPr>
          </a:p>
          <a:p>
            <a:endParaRPr lang="lt-LT" sz="1500" dirty="0">
              <a:solidFill>
                <a:srgbClr val="FFFFFF"/>
              </a:solidFill>
            </a:endParaRPr>
          </a:p>
          <a:p>
            <a:endParaRPr lang="lt-LT" sz="1500" dirty="0">
              <a:solidFill>
                <a:srgbClr val="FFFFFF"/>
              </a:solidFill>
            </a:endParaRPr>
          </a:p>
          <a:p>
            <a:endParaRPr lang="lt-LT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8296" y="1371600"/>
            <a:ext cx="2376486" cy="158432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464768"/>
            <a:ext cx="4190599" cy="387629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80633" y="4767262"/>
            <a:ext cx="1034716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96" y="1872694"/>
            <a:ext cx="4411361" cy="981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070" y="3370524"/>
            <a:ext cx="376443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lt-LT" sz="1400" dirty="0">
                <a:solidFill>
                  <a:schemeClr val="bg1"/>
                </a:solidFill>
              </a:rPr>
              <a:t>Nuo 2014 m. vasario 1 d. visi dokumentai (iš jų ir ilgai bei nuolat saugomi) įstaigoje sudaromi tik ADOC formatu.</a:t>
            </a:r>
            <a:endParaRPr lang="lt-L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658" y="104080"/>
            <a:ext cx="4817137" cy="1257452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Kitų įstaigų </a:t>
            </a:r>
            <a:r>
              <a:rPr lang="lt-LT" dirty="0" err="1"/>
              <a:t>edukavimas</a:t>
            </a:r>
            <a:r>
              <a:rPr lang="lt-LT" dirty="0"/>
              <a:t> – mokomės kartu</a:t>
            </a:r>
            <a:endParaRPr lang="en-US" dirty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477006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63474" y="363474"/>
            <a:ext cx="2750058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a suit and tie&#10;&#10;Description generated with very high confiden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504" y="713510"/>
            <a:ext cx="2269998" cy="1566204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658" y="967472"/>
            <a:ext cx="5084667" cy="370039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lt-LT" sz="1300" dirty="0"/>
          </a:p>
          <a:p>
            <a:pPr algn="just">
              <a:lnSpc>
                <a:spcPct val="90000"/>
              </a:lnSpc>
            </a:pPr>
            <a:r>
              <a:rPr lang="lt-LT" sz="1300" dirty="0"/>
              <a:t>Darbuotojas, išsiuntęs į kitą įstaigą ADOC formato dokumentą, kaskart telefonu pasitikslina, ar el. dokumentas gautas, ar pavyko perskaityti.</a:t>
            </a:r>
            <a:endParaRPr lang="lt-LT" sz="1300" dirty="0"/>
          </a:p>
          <a:p>
            <a:pPr algn="just">
              <a:lnSpc>
                <a:spcPct val="90000"/>
              </a:lnSpc>
            </a:pPr>
            <a:endParaRPr lang="lt-LT" sz="1300" dirty="0"/>
          </a:p>
          <a:p>
            <a:pPr algn="just">
              <a:lnSpc>
                <a:spcPct val="90000"/>
              </a:lnSpc>
            </a:pPr>
            <a:r>
              <a:rPr lang="lt-LT" sz="1300" i="1" dirty="0">
                <a:solidFill>
                  <a:schemeClr val="accent1"/>
                </a:solidFill>
              </a:rPr>
              <a:t>Greitai kilo klausimas, ką darom neteisingai? </a:t>
            </a:r>
            <a:endParaRPr lang="lt-LT" sz="1300" i="1" dirty="0">
              <a:solidFill>
                <a:schemeClr val="accent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lt-LT" sz="1300" i="1" dirty="0">
                <a:solidFill>
                  <a:schemeClr val="accent1"/>
                </a:solidFill>
              </a:rPr>
              <a:t>Paruoštos instrukcijos, kurios padeda dirbti su ADOC formato dokumentais.</a:t>
            </a:r>
            <a:endParaRPr lang="lt-LT" sz="1300" i="1" dirty="0">
              <a:solidFill>
                <a:schemeClr val="accent1"/>
              </a:solidFill>
            </a:endParaRPr>
          </a:p>
          <a:p>
            <a:pPr algn="just">
              <a:lnSpc>
                <a:spcPct val="90000"/>
              </a:lnSpc>
            </a:pPr>
            <a:endParaRPr lang="lt-LT" sz="1300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64202" y="4766908"/>
            <a:ext cx="514350" cy="260127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320" y="363474"/>
            <a:ext cx="110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accent1"/>
                </a:solidFill>
              </a:rPr>
              <a:t>Negavau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505" y="2468217"/>
            <a:ext cx="23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accent1"/>
                </a:solidFill>
              </a:rPr>
              <a:t>Nepavyksta atidaryti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A person posing for the camera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5" y="2943853"/>
            <a:ext cx="2269998" cy="1276369"/>
          </a:xfrm>
          <a:prstGeom prst="rect">
            <a:avLst/>
          </a:prstGeom>
        </p:spPr>
      </p:pic>
      <p:pic>
        <p:nvPicPr>
          <p:cNvPr id="7" name="Picture 6" descr="A picture containing sky, person, outdoor, swimming&#10;&#10;Description generated with very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59" y="2932274"/>
            <a:ext cx="2440132" cy="137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297661" y="210280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63" y="325158"/>
            <a:ext cx="8354890" cy="697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  <a:latin typeface="+mj-lt"/>
                <a:cs typeface="+mj-cs"/>
              </a:rPr>
              <a:t>Kiekvienais metais tik pirmyn</a:t>
            </a:r>
            <a:endParaRPr lang="en-US" sz="4100">
              <a:solidFill>
                <a:srgbClr val="FFFFFF"/>
              </a:solidFill>
              <a:latin typeface="+mj-lt"/>
              <a:cs typeface="+mj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672558" y="1141719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6629" y="1820113"/>
            <a:ext cx="3156029" cy="2998228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587208" y="1947627"/>
            <a:ext cx="0" cy="2743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top sign on the side of a road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81" y="1859769"/>
            <a:ext cx="3617245" cy="25803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3158" y="4777858"/>
            <a:ext cx="2057400" cy="2606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>
                <a:solidFill>
                  <a:schemeClr val="bg1"/>
                </a:solidFill>
                <a:latin typeface="+mn-lt"/>
                <a:cs typeface="+mn-cs"/>
              </a:rPr>
            </a:fld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471949"/>
            <a:ext cx="4939869" cy="1257452"/>
          </a:xfrm>
        </p:spPr>
        <p:txBody>
          <a:bodyPr>
            <a:normAutofit/>
          </a:bodyPr>
          <a:lstStyle/>
          <a:p>
            <a:pPr algn="ctr"/>
            <a:r>
              <a:rPr lang="lt-LT" dirty="0">
                <a:solidFill>
                  <a:schemeClr val="accent1"/>
                </a:solidFill>
              </a:rPr>
              <a:t>Pasiruošimas perduoti elektronines dokumentų bylas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1579418"/>
            <a:ext cx="4939867" cy="283906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lt-LT" sz="1100" dirty="0"/>
              <a:t>Lietuvos valstybės naujajam archyvui nuspręsta perduoti 2014–2016 m. nuolat ir ilgai saugomos VKTI elektroninių dokumentų bylas. </a:t>
            </a:r>
            <a:endParaRPr lang="lt-LT" sz="1100" dirty="0"/>
          </a:p>
          <a:p>
            <a:pPr algn="just">
              <a:lnSpc>
                <a:spcPct val="90000"/>
              </a:lnSpc>
            </a:pPr>
            <a:endParaRPr lang="lt-LT" sz="1100" dirty="0"/>
          </a:p>
          <a:p>
            <a:pPr algn="just">
              <a:lnSpc>
                <a:spcPct val="90000"/>
              </a:lnSpc>
            </a:pPr>
            <a:r>
              <a:rPr lang="lt-LT" sz="1100" dirty="0"/>
              <a:t>Pagrindinės perduodamos bylos: </a:t>
            </a:r>
            <a:endParaRPr lang="lt-LT" sz="1100" dirty="0"/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t-LT" sz="1100" dirty="0"/>
              <a:t>Susisiekimo ministro įsakymai įstaigos veiklos klausimais; </a:t>
            </a:r>
            <a:endParaRPr lang="lt-LT" sz="1100" dirty="0"/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t-LT" sz="1100" dirty="0"/>
              <a:t>Veiklos metinės ataskaitos;</a:t>
            </a:r>
            <a:endParaRPr lang="lt-LT" sz="1100" dirty="0"/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t-LT" sz="1100" dirty="0"/>
              <a:t>Įsakymai personalo klausimais;</a:t>
            </a:r>
            <a:endParaRPr lang="lt-LT" sz="1100" dirty="0"/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t-LT" sz="1100" dirty="0"/>
              <a:t>Įsakymai veiklos klausimais;</a:t>
            </a:r>
            <a:endParaRPr lang="lt-LT" sz="1100" dirty="0"/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t-LT" sz="1100" dirty="0"/>
              <a:t>Komandiruočių į užsienio valstybes ataskaitos. </a:t>
            </a:r>
            <a:endParaRPr lang="lt-LT" sz="1100" dirty="0"/>
          </a:p>
          <a:p>
            <a:pPr algn="just">
              <a:lnSpc>
                <a:spcPct val="90000"/>
              </a:lnSpc>
            </a:pPr>
            <a:endParaRPr lang="lt-LT" sz="1100" dirty="0"/>
          </a:p>
          <a:p>
            <a:pPr algn="just">
              <a:lnSpc>
                <a:spcPct val="90000"/>
              </a:lnSpc>
            </a:pPr>
            <a:r>
              <a:rPr lang="lt-LT" sz="1100" dirty="0"/>
              <a:t>Sudarant elektroninių dokumentų paketus pasirinkta kiekvienai bylai sudaryti atskirus ADOC paketus ir juos po vieną perduoti saugoti. Šis būdas pasiteisino, nes paketuose pasitaikė klaidų, kurias buvo lengviau identifikuoti ir taisyti.  </a:t>
            </a:r>
            <a:endParaRPr lang="lt-LT" sz="1100" dirty="0"/>
          </a:p>
          <a:p>
            <a:pPr algn="just">
              <a:lnSpc>
                <a:spcPct val="90000"/>
              </a:lnSpc>
            </a:pPr>
            <a:endParaRPr lang="lt-LT" sz="1100" dirty="0"/>
          </a:p>
          <a:p>
            <a:pPr>
              <a:lnSpc>
                <a:spcPct val="90000"/>
              </a:lnSpc>
            </a:pPr>
            <a:endParaRPr lang="lt-LT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r="5734" b="-4"/>
          <a:stretch>
            <a:fillRect/>
          </a:stretch>
        </p:blipFill>
        <p:spPr>
          <a:xfrm>
            <a:off x="5654104" y="777833"/>
            <a:ext cx="2719181" cy="3795651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5" y="14749"/>
            <a:ext cx="3845274" cy="1257452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Elektroninių dokumentų perdavimo į archyvus žingsniai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6" y="1136073"/>
            <a:ext cx="4085303" cy="3531791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lt-LT" sz="1500" dirty="0">
                <a:latin typeface="+mn-lt"/>
              </a:rPr>
              <a:t>Prieš perduodant elektroninius dokumentus į Elektroninio archyvo informacinę sistemą (EAIS) reikėjo:</a:t>
            </a:r>
            <a:endParaRPr lang="lt-LT" sz="1500" dirty="0">
              <a:latin typeface="+mn-lt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/>
              <a:buAutoNum type="arabicPeriod"/>
            </a:pPr>
            <a:r>
              <a:rPr lang="lt-LT" sz="1500" dirty="0">
                <a:latin typeface="+mn-lt"/>
              </a:rPr>
              <a:t>Išrinkti konkrečius dokumentus iš DVS (</a:t>
            </a:r>
            <a:r>
              <a:rPr lang="lt-LT" sz="1500" i="1" dirty="0">
                <a:latin typeface="+mn-lt"/>
              </a:rPr>
              <a:t>Lotus </a:t>
            </a:r>
            <a:r>
              <a:rPr lang="lt-LT" sz="1500" i="1" dirty="0" err="1">
                <a:latin typeface="+mn-lt"/>
              </a:rPr>
              <a:t>Notes</a:t>
            </a:r>
            <a:r>
              <a:rPr lang="lt-LT" sz="1500" i="1" dirty="0">
                <a:latin typeface="+mn-lt"/>
              </a:rPr>
              <a:t> </a:t>
            </a:r>
            <a:r>
              <a:rPr lang="lt-LT" sz="1500" dirty="0">
                <a:latin typeface="+mn-lt"/>
              </a:rPr>
              <a:t>programinė įranga). </a:t>
            </a:r>
            <a:endParaRPr lang="lt-LT" sz="1500" dirty="0">
              <a:latin typeface="+mn-lt"/>
            </a:endParaRPr>
          </a:p>
          <a:p>
            <a:pPr marL="342900" indent="-342900" algn="just">
              <a:lnSpc>
                <a:spcPct val="90000"/>
              </a:lnSpc>
              <a:buAutoNum type="arabicPeriod"/>
            </a:pPr>
            <a:r>
              <a:rPr lang="lt-LT" sz="1500" dirty="0">
                <a:latin typeface="+mn-lt"/>
              </a:rPr>
              <a:t>Byloms, kurių bylų antraštėje yra minimas registras, suformuoti registrus (ataskaitas) ir parengti elektroninius dokumentus.</a:t>
            </a:r>
            <a:endParaRPr lang="lt-LT" sz="1500" dirty="0">
              <a:latin typeface="+mn-lt"/>
            </a:endParaRPr>
          </a:p>
          <a:p>
            <a:pPr marL="342900" indent="-342900" algn="just">
              <a:lnSpc>
                <a:spcPct val="90000"/>
              </a:lnSpc>
              <a:buAutoNum type="arabicPeriod"/>
            </a:pPr>
            <a:r>
              <a:rPr lang="lt-LT" sz="1500" dirty="0">
                <a:latin typeface="+mn-lt"/>
              </a:rPr>
              <a:t>Parengti elektroninių dokumentų bylų apyrašus ir juos per EAIS suderinti su Lietuvos valstybės naujuoju archyvu.</a:t>
            </a:r>
            <a:endParaRPr lang="lt-LT" sz="1500" dirty="0">
              <a:latin typeface="+mn-lt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/>
              <a:buAutoNum type="arabicPeriod"/>
            </a:pPr>
            <a:r>
              <a:rPr lang="lt-LT" sz="1500" dirty="0">
                <a:latin typeface="+mn-lt"/>
              </a:rPr>
              <a:t>Visus paketus paruošti rankiniu būdu perdavimui, nes tuometinė DVS </a:t>
            </a:r>
            <a:r>
              <a:rPr lang="lt-LT" sz="1500" dirty="0"/>
              <a:t>neturėjo tiesioginės integracijos su EAIS</a:t>
            </a:r>
            <a:r>
              <a:rPr lang="lt-LT" sz="1500" dirty="0">
                <a:latin typeface="+mn-lt"/>
              </a:rPr>
              <a:t>. </a:t>
            </a:r>
            <a:endParaRPr lang="en-US" sz="15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876" r="13198" b="-4"/>
          <a:stretch>
            <a:fillRect/>
          </a:stretch>
        </p:blipFill>
        <p:spPr>
          <a:xfrm>
            <a:off x="4879687" y="377292"/>
            <a:ext cx="3959514" cy="4043691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66355A-084C-D24E-9AD2-7E4FC41EA62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LTSA_vidinis_final">
      <a:dk1>
        <a:srgbClr val="313132"/>
      </a:dk1>
      <a:lt1>
        <a:srgbClr val="FFFFFF"/>
      </a:lt1>
      <a:dk2>
        <a:srgbClr val="196BAC"/>
      </a:dk2>
      <a:lt2>
        <a:srgbClr val="E6E6E6"/>
      </a:lt2>
      <a:accent1>
        <a:srgbClr val="16569C"/>
      </a:accent1>
      <a:accent2>
        <a:srgbClr val="00B6F1"/>
      </a:accent2>
      <a:accent3>
        <a:srgbClr val="11886A"/>
      </a:accent3>
      <a:accent4>
        <a:srgbClr val="AEB1B3"/>
      </a:accent4>
      <a:accent5>
        <a:srgbClr val="6C88BD"/>
      </a:accent5>
      <a:accent6>
        <a:srgbClr val="69B09F"/>
      </a:accent6>
      <a:hlink>
        <a:srgbClr val="313132"/>
      </a:hlink>
      <a:folHlink>
        <a:srgbClr val="14A6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5098</Words>
  <Application>WPS Presentation</Application>
  <PresentationFormat>On-screen Show (16:9)</PresentationFormat>
  <Paragraphs>163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Elektroninių bylų perdavimas saugoti – iššūkiai, įgyvendinimas ir pasiekimai</vt:lpstr>
      <vt:lpstr>Elektroniniu parašu pasirašomų dokumentų (ADOC) atsiradimas įstaigoje 2010–2011 m.</vt:lpstr>
      <vt:lpstr>Idėjos plėtra 2012 m.</vt:lpstr>
      <vt:lpstr>Elektroninių dokumentų (ADOC) skaičiaus augimas 2013 m.</vt:lpstr>
      <vt:lpstr>Esminių pokyčių laikas 2014 m.</vt:lpstr>
      <vt:lpstr>Kitų įstaigų edukavimas – mokomės kartu</vt:lpstr>
      <vt:lpstr>Kiekvienais metais tik pirmyn</vt:lpstr>
      <vt:lpstr>Pasiruošimas perduoti elektronines dokumentų bylas</vt:lpstr>
      <vt:lpstr>Elektroninių dokumentų perdavimo į archyvus žingsniai</vt:lpstr>
      <vt:lpstr>Bylų perdavimo problematika</vt:lpstr>
      <vt:lpstr>Klaidos pavyzdys</vt:lpstr>
      <vt:lpstr>Pasiekimai</vt:lpstr>
      <vt:lpstr>Pagrindiniai ADOC dokumentų perdavimo į skaitmeninį archyvą privalumai </vt:lpstr>
      <vt:lpstr>Ačiū už dėmesį	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Elektroninių bylų perdavimas saugoti – iššūkiai, įgyvendinimas ir pasiekimai</dc:title>
  <dc:creator>Dominykas Narbutas</dc:creator>
  <cp:lastModifiedBy>Agne darbinis</cp:lastModifiedBy>
  <cp:revision>45</cp:revision>
  <dcterms:created xsi:type="dcterms:W3CDTF">2019-02-21T14:24:00Z</dcterms:created>
  <dcterms:modified xsi:type="dcterms:W3CDTF">2019-02-26T12:31:17Z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2057-10.2.0.7635</vt:lpwstr>
  </property>
</Properties>
</file>