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3"/>
    <p:sldId id="327" r:id="rId4"/>
    <p:sldId id="328" r:id="rId5"/>
    <p:sldId id="302" r:id="rId6"/>
    <p:sldId id="289" r:id="rId7"/>
    <p:sldId id="334" r:id="rId8"/>
    <p:sldId id="335" r:id="rId9"/>
    <p:sldId id="333" r:id="rId10"/>
    <p:sldId id="273" r:id="rId11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375"/>
    <a:srgbClr val="FFFFFF"/>
    <a:srgbClr val="0F2A5B"/>
    <a:srgbClr val="FDB818"/>
    <a:srgbClr val="D20500"/>
    <a:srgbClr val="133777"/>
    <a:srgbClr val="1B4CA5"/>
    <a:srgbClr val="AAC6D4"/>
    <a:srgbClr val="000000"/>
    <a:srgbClr val="E83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3DC3-8A5F-40B5-9298-A6D5071AE789}" type="datetimeFigureOut">
              <a:rPr lang="lt-LT" smtClean="0"/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1E97-45CD-4BC8-8E1F-62362F6C3CF9}" type="slidenum">
              <a:rPr lang="lt-LT" smtClean="0"/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3DC3-8A5F-40B5-9298-A6D5071AE789}" type="datetimeFigureOut">
              <a:rPr lang="lt-LT" smtClean="0"/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1E97-45CD-4BC8-8E1F-62362F6C3CF9}" type="slidenum">
              <a:rPr lang="lt-LT" smtClean="0"/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3DC3-8A5F-40B5-9298-A6D5071AE789}" type="datetimeFigureOut">
              <a:rPr lang="lt-LT" smtClean="0"/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1E97-45CD-4BC8-8E1F-62362F6C3CF9}" type="slidenum">
              <a:rPr lang="lt-LT" smtClean="0"/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3DC3-8A5F-40B5-9298-A6D5071AE789}" type="datetimeFigureOut">
              <a:rPr lang="lt-LT" smtClean="0"/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1E97-45CD-4BC8-8E1F-62362F6C3CF9}" type="slidenum">
              <a:rPr lang="lt-LT" smtClean="0"/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3DC3-8A5F-40B5-9298-A6D5071AE789}" type="datetimeFigureOut">
              <a:rPr lang="lt-LT" smtClean="0"/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1E97-45CD-4BC8-8E1F-62362F6C3CF9}" type="slidenum">
              <a:rPr lang="lt-LT" smtClean="0"/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3DC3-8A5F-40B5-9298-A6D5071AE789}" type="datetimeFigureOut">
              <a:rPr lang="lt-LT" smtClean="0"/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1E97-45CD-4BC8-8E1F-62362F6C3CF9}" type="slidenum">
              <a:rPr lang="lt-LT" smtClean="0"/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3DC3-8A5F-40B5-9298-A6D5071AE789}" type="datetimeFigureOut">
              <a:rPr lang="lt-LT" smtClean="0"/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1E97-45CD-4BC8-8E1F-62362F6C3CF9}" type="slidenum">
              <a:rPr lang="lt-LT" smtClean="0"/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3DC3-8A5F-40B5-9298-A6D5071AE789}" type="datetimeFigureOut">
              <a:rPr lang="lt-LT" smtClean="0"/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1E97-45CD-4BC8-8E1F-62362F6C3CF9}" type="slidenum">
              <a:rPr lang="lt-LT" smtClean="0"/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3DC3-8A5F-40B5-9298-A6D5071AE789}" type="datetimeFigureOut">
              <a:rPr lang="lt-LT" smtClean="0"/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1E97-45CD-4BC8-8E1F-62362F6C3CF9}" type="slidenum">
              <a:rPr lang="lt-LT" smtClean="0"/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3DC3-8A5F-40B5-9298-A6D5071AE789}" type="datetimeFigureOut">
              <a:rPr lang="lt-LT" smtClean="0"/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1E97-45CD-4BC8-8E1F-62362F6C3CF9}" type="slidenum">
              <a:rPr lang="lt-LT" smtClean="0"/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3DC3-8A5F-40B5-9298-A6D5071AE789}" type="datetimeFigureOut">
              <a:rPr lang="lt-LT" smtClean="0"/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1E97-45CD-4BC8-8E1F-62362F6C3CF9}" type="slidenum">
              <a:rPr lang="lt-LT" smtClean="0"/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3DC3-8A5F-40B5-9298-A6D5071AE789}" type="datetimeFigureOut">
              <a:rPr lang="lt-LT" smtClean="0"/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01E97-45CD-4BC8-8E1F-62362F6C3CF9}" type="slidenum">
              <a:rPr lang="lt-LT" smtClean="0"/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pair of glasses on top of a laptop with a phone on one side and a mouse on the othe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1" y="-1228866"/>
            <a:ext cx="12192001" cy="811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47" y="721083"/>
            <a:ext cx="2075720" cy="871803"/>
          </a:xfrm>
          <a:prstGeom prst="rect">
            <a:avLst/>
          </a:prstGeom>
        </p:spPr>
      </p:pic>
      <p:sp>
        <p:nvSpPr>
          <p:cNvPr id="11" name="Right Triangle 10"/>
          <p:cNvSpPr/>
          <p:nvPr/>
        </p:nvSpPr>
        <p:spPr>
          <a:xfrm rot="5400000">
            <a:off x="-2547892" y="2543956"/>
            <a:ext cx="6861935" cy="1766152"/>
          </a:xfrm>
          <a:prstGeom prst="rtTriangle">
            <a:avLst/>
          </a:prstGeom>
          <a:solidFill>
            <a:srgbClr val="1F4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ight Triangle 13"/>
          <p:cNvSpPr/>
          <p:nvPr/>
        </p:nvSpPr>
        <p:spPr>
          <a:xfrm rot="16200000">
            <a:off x="7893337" y="2543954"/>
            <a:ext cx="6861936" cy="1766153"/>
          </a:xfrm>
          <a:prstGeom prst="rtTriangle">
            <a:avLst/>
          </a:prstGeom>
          <a:solidFill>
            <a:srgbClr val="FDB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17" name="Straight Connector 16"/>
          <p:cNvCxnSpPr/>
          <p:nvPr/>
        </p:nvCxnSpPr>
        <p:spPr>
          <a:xfrm>
            <a:off x="1771650" y="3427533"/>
            <a:ext cx="8648700" cy="0"/>
          </a:xfrm>
          <a:prstGeom prst="line">
            <a:avLst/>
          </a:prstGeom>
          <a:ln w="19050">
            <a:solidFill>
              <a:srgbClr val="D20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-973124" y="1886065"/>
            <a:ext cx="134894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>
                <a:solidFill>
                  <a:srgbClr val="0F2A5B"/>
                </a:solidFill>
                <a:latin typeface="+mj-lt"/>
              </a:rPr>
              <a:t>„Dokumentų valdymo iššūkiai </a:t>
            </a:r>
            <a:endParaRPr lang="lt-LT" sz="3200" b="1" dirty="0">
              <a:solidFill>
                <a:srgbClr val="0F2A5B"/>
              </a:solidFill>
              <a:latin typeface="+mj-lt"/>
            </a:endParaRPr>
          </a:p>
          <a:p>
            <a:pPr algn="ctr"/>
            <a:r>
              <a:rPr lang="lt-LT" sz="3200" b="1" dirty="0">
                <a:solidFill>
                  <a:srgbClr val="0F2A5B"/>
                </a:solidFill>
                <a:latin typeface="+mj-lt"/>
              </a:rPr>
              <a:t>centralizacijos kontekste.</a:t>
            </a:r>
            <a:endParaRPr lang="lt-LT" sz="3200" b="1" dirty="0">
              <a:solidFill>
                <a:srgbClr val="0F2A5B"/>
              </a:solidFill>
              <a:latin typeface="+mj-lt"/>
            </a:endParaRPr>
          </a:p>
          <a:p>
            <a:pPr algn="ctr"/>
            <a:r>
              <a:rPr lang="lt-LT" sz="3200" b="1" dirty="0">
                <a:solidFill>
                  <a:srgbClr val="0F2A5B"/>
                </a:solidFill>
                <a:latin typeface="+mj-lt"/>
              </a:rPr>
              <a:t> NBFC atvejis“</a:t>
            </a:r>
            <a:endParaRPr lang="lt-LT" sz="3200" b="1" dirty="0">
              <a:solidFill>
                <a:srgbClr val="0F2A5B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7030" y="3610296"/>
            <a:ext cx="864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000" dirty="0">
                <a:solidFill>
                  <a:srgbClr val="0F2A5B"/>
                </a:solidFill>
                <a:latin typeface="+mj-lt"/>
              </a:rPr>
              <a:t>Antanas Matusa, Nacionalinio bendrųjų funkcijų centro direktorius </a:t>
            </a:r>
            <a:endParaRPr lang="lt-LT" sz="2000" dirty="0">
              <a:solidFill>
                <a:srgbClr val="0F2A5B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1734" y="3606812"/>
            <a:ext cx="11548534" cy="79341"/>
          </a:xfrm>
          <a:prstGeom prst="rect">
            <a:avLst/>
          </a:prstGeom>
          <a:solidFill>
            <a:srgbClr val="FDB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lt-LT" sz="1600" dirty="0">
              <a:solidFill>
                <a:srgbClr val="FFFFFF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3398501" y="899984"/>
            <a:ext cx="5753100" cy="0"/>
          </a:xfrm>
          <a:prstGeom prst="line">
            <a:avLst/>
          </a:prstGeom>
          <a:ln w="19050">
            <a:solidFill>
              <a:srgbClr val="D20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398500" y="151272"/>
            <a:ext cx="5568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rgbClr val="0F2A5B"/>
                </a:solidFill>
                <a:latin typeface="+mj-lt"/>
              </a:rPr>
              <a:t>NBFC veikla  </a:t>
            </a:r>
            <a:endParaRPr lang="lt-LT" sz="4000" b="1" dirty="0">
              <a:solidFill>
                <a:srgbClr val="0F2A5B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-10990" y="6819898"/>
            <a:ext cx="4055452" cy="57149"/>
          </a:xfrm>
          <a:prstGeom prst="rect">
            <a:avLst/>
          </a:prstGeom>
          <a:solidFill>
            <a:srgbClr val="0F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1" name="Rectangle 20"/>
          <p:cNvSpPr/>
          <p:nvPr/>
        </p:nvSpPr>
        <p:spPr>
          <a:xfrm flipV="1">
            <a:off x="8136548" y="6819899"/>
            <a:ext cx="4055452" cy="57150"/>
          </a:xfrm>
          <a:prstGeom prst="rect">
            <a:avLst/>
          </a:prstGeom>
          <a:solidFill>
            <a:srgbClr val="FDB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2" name="Rectangle 21"/>
          <p:cNvSpPr/>
          <p:nvPr/>
        </p:nvSpPr>
        <p:spPr>
          <a:xfrm flipV="1">
            <a:off x="4044462" y="6819898"/>
            <a:ext cx="4092085" cy="57150"/>
          </a:xfrm>
          <a:prstGeom prst="rect">
            <a:avLst/>
          </a:prstGeom>
          <a:solidFill>
            <a:srgbClr val="D20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Isosceles Triangle 23"/>
          <p:cNvSpPr/>
          <p:nvPr/>
        </p:nvSpPr>
        <p:spPr>
          <a:xfrm>
            <a:off x="4178901" y="3304263"/>
            <a:ext cx="342897" cy="303334"/>
          </a:xfrm>
          <a:prstGeom prst="triangle">
            <a:avLst/>
          </a:prstGeom>
          <a:solidFill>
            <a:srgbClr val="D20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5" name="Isosceles Triangle 24"/>
          <p:cNvSpPr/>
          <p:nvPr/>
        </p:nvSpPr>
        <p:spPr>
          <a:xfrm>
            <a:off x="7539541" y="3312809"/>
            <a:ext cx="342897" cy="303334"/>
          </a:xfrm>
          <a:prstGeom prst="triangle">
            <a:avLst/>
          </a:prstGeom>
          <a:solidFill>
            <a:srgbClr val="D20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4" name="TextBox 33"/>
          <p:cNvSpPr txBox="1"/>
          <p:nvPr/>
        </p:nvSpPr>
        <p:spPr>
          <a:xfrm>
            <a:off x="2860324" y="1380904"/>
            <a:ext cx="33229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>
                <a:solidFill>
                  <a:srgbClr val="0F2A5B"/>
                </a:solidFill>
              </a:rPr>
              <a:t>Nuo 2018 m. kovo 1 d. 11 įstaigų</a:t>
            </a:r>
            <a:endParaRPr lang="en-GB" sz="2400" b="1" dirty="0">
              <a:solidFill>
                <a:srgbClr val="0F2A5B"/>
              </a:solidFill>
              <a:latin typeface="+mj-lt"/>
            </a:endParaRPr>
          </a:p>
          <a:p>
            <a:pPr algn="ctr"/>
            <a:r>
              <a:rPr lang="lt-LT" sz="2000" dirty="0">
                <a:solidFill>
                  <a:srgbClr val="0F2A5B"/>
                </a:solidFill>
                <a:latin typeface="+mj-lt"/>
              </a:rPr>
              <a:t>(LRVK ir 10 Vyriausybės atstovų apskrityse tarnybų) BA centralizuotai pradėjo atlikti NBFC. </a:t>
            </a:r>
            <a:endParaRPr lang="lt-LT" sz="2000" dirty="0">
              <a:solidFill>
                <a:srgbClr val="0F2A5B"/>
              </a:solidFill>
              <a:latin typeface="+mj-lt"/>
            </a:endParaRPr>
          </a:p>
          <a:p>
            <a:pPr algn="ctr"/>
            <a:endParaRPr lang="lt-LT" sz="1200" dirty="0">
              <a:solidFill>
                <a:srgbClr val="E83A37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65834" y="1405028"/>
            <a:ext cx="2890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>
                <a:solidFill>
                  <a:srgbClr val="002060"/>
                </a:solidFill>
              </a:rPr>
              <a:t>2018 m. liepos 3 d. </a:t>
            </a:r>
            <a:r>
              <a:rPr lang="lt-LT" sz="2000" dirty="0">
                <a:solidFill>
                  <a:srgbClr val="002060"/>
                </a:solidFill>
                <a:latin typeface="+mj-lt"/>
              </a:rPr>
              <a:t>pradedamas </a:t>
            </a:r>
            <a:r>
              <a:rPr lang="lt-LT" sz="2000" b="1" dirty="0">
                <a:solidFill>
                  <a:srgbClr val="FF0000"/>
                </a:solidFill>
                <a:latin typeface="+mj-lt"/>
              </a:rPr>
              <a:t>140 įstaigų </a:t>
            </a:r>
            <a:r>
              <a:rPr lang="lt-LT" sz="2000" dirty="0">
                <a:solidFill>
                  <a:srgbClr val="002060"/>
                </a:solidFill>
                <a:latin typeface="+mj-lt"/>
              </a:rPr>
              <a:t>centralizuotas BA ir PA funkcijų atlikimas. </a:t>
            </a:r>
            <a:endParaRPr lang="en-US" sz="2000" dirty="0">
              <a:solidFill>
                <a:srgbClr val="002060"/>
              </a:solidFill>
              <a:latin typeface="+mj-lt"/>
            </a:endParaRPr>
          </a:p>
          <a:p>
            <a:pPr algn="ctr"/>
            <a:endParaRPr lang="lt-LT" sz="1200" dirty="0">
              <a:solidFill>
                <a:srgbClr val="E83A37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38708" y="1405028"/>
            <a:ext cx="21717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>
                <a:solidFill>
                  <a:srgbClr val="0F2A5B"/>
                </a:solidFill>
              </a:rPr>
              <a:t>Nuo 20</a:t>
            </a:r>
            <a:r>
              <a:rPr lang="en-US" sz="2400" b="1" dirty="0">
                <a:solidFill>
                  <a:srgbClr val="0F2A5B"/>
                </a:solidFill>
              </a:rPr>
              <a:t>20</a:t>
            </a:r>
            <a:r>
              <a:rPr lang="lt-LT" sz="2400" b="1" dirty="0">
                <a:solidFill>
                  <a:srgbClr val="0F2A5B"/>
                </a:solidFill>
              </a:rPr>
              <a:t> m. vidurio </a:t>
            </a:r>
            <a:endParaRPr lang="lt-LT" sz="2400" b="1" dirty="0">
              <a:solidFill>
                <a:srgbClr val="0F2A5B"/>
              </a:solidFill>
            </a:endParaRPr>
          </a:p>
          <a:p>
            <a:pPr algn="ctr"/>
            <a:r>
              <a:rPr lang="lt-LT" sz="2000" dirty="0">
                <a:solidFill>
                  <a:srgbClr val="0F2A5B"/>
                </a:solidFill>
              </a:rPr>
              <a:t>(II ir III konsolidavimo etapai)</a:t>
            </a:r>
            <a:endParaRPr lang="lt-LT" sz="2000" dirty="0">
              <a:solidFill>
                <a:srgbClr val="0F2A5B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>
            <a:off x="1397624" y="3303477"/>
            <a:ext cx="342897" cy="303334"/>
          </a:xfrm>
          <a:prstGeom prst="triangle">
            <a:avLst/>
          </a:prstGeom>
          <a:solidFill>
            <a:srgbClr val="D20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9" name="Isosceles Triangle 28"/>
          <p:cNvSpPr/>
          <p:nvPr/>
        </p:nvSpPr>
        <p:spPr>
          <a:xfrm>
            <a:off x="10451479" y="3303477"/>
            <a:ext cx="342897" cy="303334"/>
          </a:xfrm>
          <a:prstGeom prst="triangle">
            <a:avLst/>
          </a:prstGeom>
          <a:solidFill>
            <a:srgbClr val="D20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6" name="TextBox 25"/>
          <p:cNvSpPr txBox="1"/>
          <p:nvPr/>
        </p:nvSpPr>
        <p:spPr>
          <a:xfrm>
            <a:off x="430745" y="1405028"/>
            <a:ext cx="2544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>
                <a:solidFill>
                  <a:srgbClr val="0F2A5B"/>
                </a:solidFill>
              </a:rPr>
              <a:t>2018 m. vasario 15 d. įsteigtas NBFC. </a:t>
            </a:r>
            <a:endParaRPr lang="lt-LT" sz="2400" dirty="0">
              <a:solidFill>
                <a:srgbClr val="E83A37"/>
              </a:solidFill>
              <a:latin typeface="+mj-lt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314" y="128079"/>
            <a:ext cx="1496160" cy="628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0990" y="6812280"/>
            <a:ext cx="4055452" cy="45719"/>
          </a:xfrm>
          <a:prstGeom prst="rect">
            <a:avLst/>
          </a:prstGeom>
          <a:solidFill>
            <a:srgbClr val="0F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Rectangle 6"/>
          <p:cNvSpPr/>
          <p:nvPr/>
        </p:nvSpPr>
        <p:spPr>
          <a:xfrm>
            <a:off x="8136548" y="6812279"/>
            <a:ext cx="4055452" cy="45719"/>
          </a:xfrm>
          <a:prstGeom prst="rect">
            <a:avLst/>
          </a:prstGeom>
          <a:solidFill>
            <a:srgbClr val="FDB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Rectangle 7"/>
          <p:cNvSpPr/>
          <p:nvPr/>
        </p:nvSpPr>
        <p:spPr>
          <a:xfrm>
            <a:off x="4044462" y="6812278"/>
            <a:ext cx="4092085" cy="45719"/>
          </a:xfrm>
          <a:prstGeom prst="rect">
            <a:avLst/>
          </a:prstGeom>
          <a:solidFill>
            <a:srgbClr val="D20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17" name="Straight Connector 16"/>
          <p:cNvCxnSpPr/>
          <p:nvPr/>
        </p:nvCxnSpPr>
        <p:spPr>
          <a:xfrm>
            <a:off x="381000" y="923925"/>
            <a:ext cx="11420475" cy="0"/>
          </a:xfrm>
          <a:prstGeom prst="line">
            <a:avLst/>
          </a:prstGeom>
          <a:ln w="19050">
            <a:solidFill>
              <a:srgbClr val="0F2A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96718"/>
            <a:ext cx="11420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2A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Pagrindiniai</a:t>
            </a:r>
            <a:r>
              <a:rPr lang="lt-LT" sz="4000" b="1" dirty="0">
                <a:solidFill>
                  <a:srgbClr val="0F2A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DV </a:t>
            </a:r>
            <a:r>
              <a:rPr lang="en-US" sz="4000" b="1" dirty="0" err="1">
                <a:solidFill>
                  <a:srgbClr val="0F2A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lt-LT" sz="4000" b="1" dirty="0">
                <a:solidFill>
                  <a:srgbClr val="0F2A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ššūkiai </a:t>
            </a:r>
            <a:endParaRPr lang="lt-LT" sz="4000" b="1" dirty="0">
              <a:solidFill>
                <a:srgbClr val="0F2A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314" y="136468"/>
            <a:ext cx="1496160" cy="628387"/>
          </a:xfrm>
          <a:prstGeom prst="rect">
            <a:avLst/>
          </a:prstGeom>
        </p:spPr>
      </p:pic>
      <p:sp>
        <p:nvSpPr>
          <p:cNvPr id="2" name="Arrow: Pentagon 1"/>
          <p:cNvSpPr/>
          <p:nvPr/>
        </p:nvSpPr>
        <p:spPr>
          <a:xfrm>
            <a:off x="380999" y="1261077"/>
            <a:ext cx="5619750" cy="993005"/>
          </a:xfrm>
          <a:prstGeom prst="homePlate">
            <a:avLst/>
          </a:prstGeom>
          <a:solidFill>
            <a:srgbClr val="1F4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</a:t>
            </a:r>
            <a:r>
              <a:rPr lang="lt-LT" sz="2800" b="1" dirty="0">
                <a:latin typeface="+mj-lt"/>
              </a:rPr>
              <a:t>Gaunamų dokumentų kiekis/srautas </a:t>
            </a:r>
            <a:endParaRPr lang="lt-LT" sz="2800" b="1" dirty="0">
              <a:latin typeface="+mj-lt"/>
            </a:endParaRPr>
          </a:p>
        </p:txBody>
      </p:sp>
      <p:sp>
        <p:nvSpPr>
          <p:cNvPr id="10" name="Arrow: Pentagon 9"/>
          <p:cNvSpPr/>
          <p:nvPr/>
        </p:nvSpPr>
        <p:spPr>
          <a:xfrm>
            <a:off x="380997" y="2435996"/>
            <a:ext cx="5619750" cy="993004"/>
          </a:xfrm>
          <a:prstGeom prst="homePlate">
            <a:avLst/>
          </a:prstGeom>
          <a:solidFill>
            <a:srgbClr val="D20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</a:t>
            </a:r>
            <a:r>
              <a:rPr lang="lt-L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Siunčiamų dokumentų kiekis/srautas </a:t>
            </a:r>
            <a:endParaRPr lang="lt-L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Arrow: Pentagon 10"/>
          <p:cNvSpPr/>
          <p:nvPr/>
        </p:nvSpPr>
        <p:spPr>
          <a:xfrm>
            <a:off x="380996" y="3753520"/>
            <a:ext cx="5619751" cy="902928"/>
          </a:xfrm>
          <a:prstGeom prst="homePlate">
            <a:avLst/>
          </a:prstGeom>
          <a:solidFill>
            <a:srgbClr val="FDB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lt-L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Apsunkintos NBFC vidinės procedūros</a:t>
            </a:r>
            <a:endParaRPr lang="lt-L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Arrow: Pentagon 12"/>
          <p:cNvSpPr/>
          <p:nvPr/>
        </p:nvSpPr>
        <p:spPr>
          <a:xfrm>
            <a:off x="380997" y="5010342"/>
            <a:ext cx="5619750" cy="993005"/>
          </a:xfrm>
          <a:prstGeom prst="homePlate">
            <a:avLst/>
          </a:prstGeom>
          <a:solidFill>
            <a:srgbClr val="1F4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lt-L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Įstaigų duomenų tinklų saugumo „burbulas“  </a:t>
            </a:r>
            <a:endParaRPr lang="lt-L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00747" y="1290736"/>
            <a:ext cx="5883564" cy="4925567"/>
          </a:xfrm>
          <a:prstGeom prst="rect">
            <a:avLst/>
          </a:prstGeom>
          <a:solidFill>
            <a:srgbClr val="FDB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Clr>
                <a:srgbClr val="D20500"/>
              </a:buClr>
            </a:pPr>
            <a:endParaRPr lang="en-GB" sz="14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733" y="1613535"/>
            <a:ext cx="5597590" cy="4198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/>
          <p:nvPr/>
        </p:nvCxnSpPr>
        <p:spPr>
          <a:xfrm>
            <a:off x="3346421" y="885148"/>
            <a:ext cx="5753100" cy="0"/>
          </a:xfrm>
          <a:prstGeom prst="line">
            <a:avLst/>
          </a:prstGeom>
          <a:ln w="19050">
            <a:solidFill>
              <a:srgbClr val="D20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98129" y="244057"/>
            <a:ext cx="1151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2A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Dokument</a:t>
            </a:r>
            <a:r>
              <a:rPr lang="lt-LT" sz="4000" b="1" dirty="0">
                <a:solidFill>
                  <a:srgbClr val="0F2A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ų srautai NBFC </a:t>
            </a:r>
            <a:endParaRPr lang="lt-LT" sz="4000" b="1" dirty="0">
              <a:solidFill>
                <a:srgbClr val="0F2A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6" name="Rectangle 55"/>
          <p:cNvSpPr/>
          <p:nvPr/>
        </p:nvSpPr>
        <p:spPr>
          <a:xfrm flipV="1">
            <a:off x="-10990" y="6819898"/>
            <a:ext cx="4055452" cy="57149"/>
          </a:xfrm>
          <a:prstGeom prst="rect">
            <a:avLst/>
          </a:prstGeom>
          <a:solidFill>
            <a:srgbClr val="0F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7" name="Rectangle 56"/>
          <p:cNvSpPr/>
          <p:nvPr/>
        </p:nvSpPr>
        <p:spPr>
          <a:xfrm flipV="1">
            <a:off x="8136548" y="6819899"/>
            <a:ext cx="4055452" cy="57150"/>
          </a:xfrm>
          <a:prstGeom prst="rect">
            <a:avLst/>
          </a:prstGeom>
          <a:solidFill>
            <a:srgbClr val="FDB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8" name="Rectangle 57"/>
          <p:cNvSpPr/>
          <p:nvPr/>
        </p:nvSpPr>
        <p:spPr>
          <a:xfrm flipV="1">
            <a:off x="4044462" y="6819898"/>
            <a:ext cx="4092085" cy="57150"/>
          </a:xfrm>
          <a:prstGeom prst="rect">
            <a:avLst/>
          </a:prstGeom>
          <a:solidFill>
            <a:srgbClr val="D20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37340" y="1018737"/>
          <a:ext cx="11450972" cy="2480167"/>
        </p:xfrm>
        <a:graphic>
          <a:graphicData uri="http://schemas.openxmlformats.org/drawingml/2006/table">
            <a:tbl>
              <a:tblPr firstRow="1" firstCol="1" bandRow="1"/>
              <a:tblGrid>
                <a:gridCol w="4700764"/>
                <a:gridCol w="2160051"/>
                <a:gridCol w="2270664"/>
                <a:gridCol w="2319493"/>
              </a:tblGrid>
              <a:tr h="37784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81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9687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Laikotarpis 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72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A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lt-LT" sz="2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Gauti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A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Išsiųsti 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72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A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Vidaus dokumentai </a:t>
                      </a:r>
                      <a:endParaRPr lang="en-US" sz="24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72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A5B"/>
                    </a:solidFill>
                  </a:tcPr>
                </a:tc>
              </a:tr>
              <a:tr h="3778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rgbClr val="0F2A5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r>
                        <a:rPr lang="lt-LT" sz="2000" b="1" dirty="0">
                          <a:solidFill>
                            <a:srgbClr val="0F2A5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m.</a:t>
                      </a:r>
                      <a:r>
                        <a:rPr lang="en-US" sz="2000" b="1" dirty="0">
                          <a:solidFill>
                            <a:srgbClr val="0F2A5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liepos 3 d. –</a:t>
                      </a:r>
                      <a:r>
                        <a:rPr lang="lt-LT" sz="2000" b="1" dirty="0">
                          <a:solidFill>
                            <a:srgbClr val="0F2A5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F2A5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r>
                        <a:rPr lang="lt-LT" sz="2000" b="1" dirty="0">
                          <a:solidFill>
                            <a:srgbClr val="0F2A5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m.</a:t>
                      </a:r>
                      <a:r>
                        <a:rPr lang="en-US" sz="2000" b="1" dirty="0">
                          <a:solidFill>
                            <a:srgbClr val="0F2A5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gruodžio 31 d. </a:t>
                      </a:r>
                      <a:endParaRPr lang="en-US" sz="2000" b="1" dirty="0">
                        <a:solidFill>
                          <a:srgbClr val="0F2A5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63" marR="5406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dirty="0">
                          <a:solidFill>
                            <a:srgbClr val="0F2A5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94248</a:t>
                      </a:r>
                      <a:endParaRPr lang="en-US" sz="2400" dirty="0">
                        <a:solidFill>
                          <a:srgbClr val="0F2A5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2400" dirty="0">
                          <a:solidFill>
                            <a:srgbClr val="0F2A5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12562</a:t>
                      </a:r>
                      <a:endParaRPr lang="en-US" sz="2400" dirty="0">
                        <a:solidFill>
                          <a:srgbClr val="0F2A5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2400" dirty="0">
                          <a:solidFill>
                            <a:srgbClr val="0F2A5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12550</a:t>
                      </a:r>
                      <a:endParaRPr lang="en-US" sz="2400" dirty="0">
                        <a:solidFill>
                          <a:srgbClr val="0F2A5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lt-LT" sz="2000" b="1" dirty="0">
                          <a:solidFill>
                            <a:srgbClr val="0F2A5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m. sausio 1 d. – vasario 20 d. </a:t>
                      </a:r>
                      <a:endParaRPr lang="en-US" sz="2000" b="1" dirty="0">
                        <a:solidFill>
                          <a:srgbClr val="0F2A5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dirty="0">
                          <a:solidFill>
                            <a:srgbClr val="0F2A5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29440</a:t>
                      </a:r>
                      <a:endParaRPr lang="en-US" sz="2400" dirty="0">
                        <a:solidFill>
                          <a:srgbClr val="0F2A5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dirty="0">
                          <a:solidFill>
                            <a:srgbClr val="0F2A5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3203</a:t>
                      </a:r>
                      <a:endParaRPr lang="en-US" sz="2400" dirty="0">
                        <a:solidFill>
                          <a:srgbClr val="0F2A5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5599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solidFill>
                            <a:srgbClr val="0F2A5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lt-LT" sz="2400" b="1" dirty="0">
                          <a:solidFill>
                            <a:srgbClr val="0F2A5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 VISO:</a:t>
                      </a:r>
                      <a:endParaRPr lang="en-US" sz="2400" b="1" dirty="0">
                        <a:solidFill>
                          <a:srgbClr val="0F2A5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F2A5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lt-LT" sz="2400" b="1" dirty="0">
                          <a:solidFill>
                            <a:srgbClr val="0F2A5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1" dirty="0">
                          <a:solidFill>
                            <a:srgbClr val="0F2A5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lt-LT" sz="2400" b="1" dirty="0">
                          <a:solidFill>
                            <a:srgbClr val="0F2A5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688</a:t>
                      </a:r>
                      <a:endParaRPr lang="en-US" sz="2400" b="1" dirty="0">
                        <a:solidFill>
                          <a:srgbClr val="0F2A5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F2A5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lt-LT" sz="2400" b="1" dirty="0">
                          <a:solidFill>
                            <a:srgbClr val="0F2A5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765</a:t>
                      </a:r>
                      <a:endParaRPr lang="en-US" sz="2400" b="1" dirty="0">
                        <a:solidFill>
                          <a:srgbClr val="0F2A5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2400" b="1" dirty="0">
                          <a:solidFill>
                            <a:srgbClr val="0F2A5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18149</a:t>
                      </a:r>
                      <a:endParaRPr lang="en-US" sz="2400" b="1" dirty="0">
                        <a:solidFill>
                          <a:srgbClr val="0F2A5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677026" y="3556055"/>
            <a:ext cx="7289095" cy="3263842"/>
          </a:xfrm>
          <a:prstGeom prst="rect">
            <a:avLst/>
          </a:prstGeom>
          <a:solidFill>
            <a:srgbClr val="FDB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Clr>
                <a:srgbClr val="D20500"/>
              </a:buClr>
            </a:pPr>
            <a:endParaRPr lang="en-GB" sz="1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7627" y="3800213"/>
            <a:ext cx="6906197" cy="26201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314" y="128079"/>
            <a:ext cx="1496160" cy="628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777" y="4146645"/>
            <a:ext cx="2171701" cy="1524001"/>
          </a:xfrm>
          <a:prstGeom prst="rect">
            <a:avLst/>
          </a:prstGeom>
          <a:solidFill>
            <a:srgbClr val="0F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>
              <a:solidFill>
                <a:srgbClr val="FFFFFF"/>
              </a:solidFill>
              <a:latin typeface="+mj-lt"/>
            </a:endParaRPr>
          </a:p>
          <a:p>
            <a:pPr algn="ctr"/>
            <a:r>
              <a:rPr lang="en-US" sz="2400" dirty="0">
                <a:solidFill>
                  <a:srgbClr val="FFFFFF"/>
                </a:solidFill>
                <a:latin typeface="+mj-lt"/>
              </a:rPr>
              <a:t>54</a:t>
            </a:r>
            <a:r>
              <a:rPr lang="lt-LT" sz="2400" dirty="0">
                <a:solidFill>
                  <a:srgbClr val="FFFFFF"/>
                </a:solidFill>
                <a:latin typeface="+mj-lt"/>
              </a:rPr>
              <a:t> iš </a:t>
            </a:r>
            <a:r>
              <a:rPr lang="en-US" sz="2400" dirty="0">
                <a:solidFill>
                  <a:srgbClr val="FFFFFF"/>
                </a:solidFill>
                <a:latin typeface="+mj-lt"/>
              </a:rPr>
              <a:t> 135 </a:t>
            </a:r>
            <a:r>
              <a:rPr lang="lt-LT" sz="2400" dirty="0">
                <a:solidFill>
                  <a:srgbClr val="FFFFFF"/>
                </a:solidFill>
                <a:latin typeface="+mj-lt"/>
              </a:rPr>
              <a:t>įstaigų neturi DVS </a:t>
            </a:r>
            <a:endParaRPr lang="lt-LT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Isosceles Triangle 1"/>
          <p:cNvSpPr/>
          <p:nvPr/>
        </p:nvSpPr>
        <p:spPr>
          <a:xfrm rot="5400000">
            <a:off x="2478696" y="4756978"/>
            <a:ext cx="342897" cy="303334"/>
          </a:xfrm>
          <a:prstGeom prst="triangle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lt-LT"/>
          </a:p>
        </p:txBody>
      </p:sp>
      <p:sp>
        <p:nvSpPr>
          <p:cNvPr id="8" name="Rectangle 7"/>
          <p:cNvSpPr/>
          <p:nvPr/>
        </p:nvSpPr>
        <p:spPr>
          <a:xfrm>
            <a:off x="3458305" y="4146645"/>
            <a:ext cx="2171701" cy="1524001"/>
          </a:xfrm>
          <a:prstGeom prst="rect">
            <a:avLst/>
          </a:prstGeom>
          <a:solidFill>
            <a:srgbClr val="0F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lt-LT" sz="1400" dirty="0">
              <a:solidFill>
                <a:srgbClr val="FFFFFF"/>
              </a:solidFill>
              <a:latin typeface="+mj-lt"/>
            </a:endParaRPr>
          </a:p>
          <a:p>
            <a:pPr algn="ctr"/>
            <a:r>
              <a:rPr lang="lt-LT" sz="2400" dirty="0">
                <a:solidFill>
                  <a:srgbClr val="FFFFFF"/>
                </a:solidFill>
                <a:latin typeface="+mj-lt"/>
              </a:rPr>
              <a:t>Vyrauja DV brandos lygis – 1 arba 2</a:t>
            </a:r>
            <a:r>
              <a:rPr lang="en-US" sz="2400" dirty="0">
                <a:solidFill>
                  <a:srgbClr val="FFFFFF"/>
                </a:solidFill>
                <a:latin typeface="+mj-lt"/>
              </a:rPr>
              <a:t> </a:t>
            </a:r>
            <a:endParaRPr lang="lt-LT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" name="Isosceles Triangle 14"/>
          <p:cNvSpPr/>
          <p:nvPr/>
        </p:nvSpPr>
        <p:spPr>
          <a:xfrm rot="5400000">
            <a:off x="5610224" y="4756979"/>
            <a:ext cx="342897" cy="303334"/>
          </a:xfrm>
          <a:prstGeom prst="triangle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lt-LT"/>
          </a:p>
        </p:txBody>
      </p:sp>
      <p:sp>
        <p:nvSpPr>
          <p:cNvPr id="9" name="Rectangle 8"/>
          <p:cNvSpPr/>
          <p:nvPr/>
        </p:nvSpPr>
        <p:spPr>
          <a:xfrm>
            <a:off x="6589833" y="4146645"/>
            <a:ext cx="2171701" cy="1524001"/>
          </a:xfrm>
          <a:prstGeom prst="rect">
            <a:avLst/>
          </a:prstGeom>
          <a:solidFill>
            <a:srgbClr val="0F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>
              <a:solidFill>
                <a:srgbClr val="FFFFFF"/>
              </a:solidFill>
              <a:latin typeface="+mj-lt"/>
            </a:endParaRPr>
          </a:p>
          <a:p>
            <a:pPr algn="ctr"/>
            <a:endParaRPr lang="en-US" sz="1400" dirty="0">
              <a:solidFill>
                <a:srgbClr val="FFFFFF"/>
              </a:solidFill>
              <a:latin typeface="+mj-lt"/>
            </a:endParaRPr>
          </a:p>
          <a:p>
            <a:pPr algn="ctr"/>
            <a:r>
              <a:rPr lang="en-US" sz="2400" dirty="0">
                <a:solidFill>
                  <a:srgbClr val="FFFFFF"/>
                </a:solidFill>
                <a:latin typeface="+mj-lt"/>
              </a:rPr>
              <a:t>2020 – 2021 m. </a:t>
            </a:r>
            <a:endParaRPr lang="lt-LT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" name="Isosceles Triangle 15"/>
          <p:cNvSpPr/>
          <p:nvPr/>
        </p:nvSpPr>
        <p:spPr>
          <a:xfrm rot="5400000">
            <a:off x="8741752" y="4756978"/>
            <a:ext cx="342897" cy="303334"/>
          </a:xfrm>
          <a:prstGeom prst="triangle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lt-LT"/>
          </a:p>
        </p:txBody>
      </p:sp>
      <p:sp>
        <p:nvSpPr>
          <p:cNvPr id="10" name="Rectangle 9"/>
          <p:cNvSpPr/>
          <p:nvPr/>
        </p:nvSpPr>
        <p:spPr>
          <a:xfrm>
            <a:off x="9721361" y="4146645"/>
            <a:ext cx="2171701" cy="1524001"/>
          </a:xfrm>
          <a:prstGeom prst="rect">
            <a:avLst/>
          </a:prstGeom>
          <a:solidFill>
            <a:srgbClr val="0F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+mj-lt"/>
              </a:rPr>
              <a:t>Pasiprie</a:t>
            </a:r>
            <a:r>
              <a:rPr lang="lt-LT" sz="2400" dirty="0">
                <a:solidFill>
                  <a:schemeClr val="bg1"/>
                </a:solidFill>
                <a:latin typeface="+mj-lt"/>
              </a:rPr>
              <a:t>š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inimas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poky</a:t>
            </a:r>
            <a:r>
              <a:rPr lang="lt-LT" sz="2400" dirty="0" err="1">
                <a:solidFill>
                  <a:schemeClr val="bg1"/>
                </a:solidFill>
                <a:latin typeface="+mj-lt"/>
              </a:rPr>
              <a:t>čiui</a:t>
            </a:r>
            <a:endParaRPr lang="lt-LT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224687" y="3975196"/>
            <a:ext cx="375875" cy="342898"/>
          </a:xfrm>
          <a:prstGeom prst="ellipse">
            <a:avLst/>
          </a:prstGeom>
          <a:solidFill>
            <a:srgbClr val="FDB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F2A5B"/>
                </a:solidFill>
                <a:latin typeface="+mj-lt"/>
              </a:rPr>
              <a:t>1</a:t>
            </a:r>
            <a:endParaRPr lang="lt-LT" b="1" dirty="0">
              <a:solidFill>
                <a:srgbClr val="0F2A5B"/>
              </a:solidFill>
              <a:latin typeface="+mj-lt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56217" y="3975196"/>
            <a:ext cx="375875" cy="342898"/>
          </a:xfrm>
          <a:prstGeom prst="ellipse">
            <a:avLst/>
          </a:prstGeom>
          <a:solidFill>
            <a:srgbClr val="FDB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F2A5B"/>
                </a:solidFill>
                <a:latin typeface="+mj-lt"/>
              </a:rPr>
              <a:t>2</a:t>
            </a:r>
            <a:endParaRPr lang="lt-LT" b="1" dirty="0">
              <a:solidFill>
                <a:srgbClr val="0F2A5B"/>
              </a:solidFill>
              <a:latin typeface="+mj-lt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487745" y="3975196"/>
            <a:ext cx="375875" cy="342898"/>
          </a:xfrm>
          <a:prstGeom prst="ellipse">
            <a:avLst/>
          </a:prstGeom>
          <a:solidFill>
            <a:srgbClr val="FDB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F2A5B"/>
                </a:solidFill>
                <a:latin typeface="+mj-lt"/>
              </a:rPr>
              <a:t>3</a:t>
            </a:r>
            <a:endParaRPr lang="lt-LT" b="1" dirty="0">
              <a:solidFill>
                <a:srgbClr val="0F2A5B"/>
              </a:solidFill>
              <a:latin typeface="+mj-lt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0619271" y="3975196"/>
            <a:ext cx="375875" cy="342898"/>
          </a:xfrm>
          <a:prstGeom prst="ellipse">
            <a:avLst/>
          </a:prstGeom>
          <a:solidFill>
            <a:srgbClr val="FDB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F2A5B"/>
                </a:solidFill>
                <a:latin typeface="+mj-lt"/>
              </a:rPr>
              <a:t>4</a:t>
            </a:r>
            <a:endParaRPr lang="lt-LT" b="1" dirty="0">
              <a:solidFill>
                <a:srgbClr val="0F2A5B"/>
              </a:solidFill>
              <a:latin typeface="+mj-lt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3228975" y="722433"/>
            <a:ext cx="5753100" cy="0"/>
          </a:xfrm>
          <a:prstGeom prst="line">
            <a:avLst/>
          </a:prstGeom>
          <a:ln w="19050">
            <a:solidFill>
              <a:srgbClr val="D20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195048" y="80520"/>
            <a:ext cx="5753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rgbClr val="0F2A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Iššūkių priežastys </a:t>
            </a:r>
            <a:endParaRPr lang="lt-LT" sz="4000" b="1" dirty="0">
              <a:solidFill>
                <a:srgbClr val="0F2A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 flipV="1">
            <a:off x="-10990" y="6819898"/>
            <a:ext cx="4055452" cy="57149"/>
          </a:xfrm>
          <a:prstGeom prst="rect">
            <a:avLst/>
          </a:prstGeom>
          <a:solidFill>
            <a:srgbClr val="0F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7" name="Rectangle 56"/>
          <p:cNvSpPr/>
          <p:nvPr/>
        </p:nvSpPr>
        <p:spPr>
          <a:xfrm flipV="1">
            <a:off x="8136548" y="6819899"/>
            <a:ext cx="4055452" cy="57150"/>
          </a:xfrm>
          <a:prstGeom prst="rect">
            <a:avLst/>
          </a:prstGeom>
          <a:solidFill>
            <a:srgbClr val="FDB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8" name="Rectangle 57"/>
          <p:cNvSpPr/>
          <p:nvPr/>
        </p:nvSpPr>
        <p:spPr>
          <a:xfrm flipV="1">
            <a:off x="4044462" y="6819898"/>
            <a:ext cx="4092085" cy="57150"/>
          </a:xfrm>
          <a:prstGeom prst="rect">
            <a:avLst/>
          </a:prstGeom>
          <a:solidFill>
            <a:srgbClr val="D20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1" y="2436415"/>
            <a:ext cx="1316465" cy="13164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921" y="2436414"/>
            <a:ext cx="1316465" cy="131646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51" y="2436413"/>
            <a:ext cx="1316465" cy="131646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976" y="2311528"/>
            <a:ext cx="1436220" cy="143622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0117" y="986937"/>
            <a:ext cx="29949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>
                <a:solidFill>
                  <a:srgbClr val="1F43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Skirtingos DVS ir nesuderintos procedūros su NBFC </a:t>
            </a:r>
            <a:endParaRPr lang="lt-LT" sz="2400" b="1" dirty="0">
              <a:solidFill>
                <a:srgbClr val="1F43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lt-LT" sz="1600" b="1" dirty="0">
                <a:solidFill>
                  <a:srgbClr val="0F2A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lt-LT" sz="1600" b="1" dirty="0">
              <a:solidFill>
                <a:srgbClr val="0F2A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33393" y="959873"/>
            <a:ext cx="28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>
                <a:solidFill>
                  <a:srgbClr val="1F43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Skirtingi dokumentų valdymo brandos lygiai įstaigose</a:t>
            </a:r>
            <a:endParaRPr lang="lt-LT" sz="2400" b="1" dirty="0">
              <a:solidFill>
                <a:srgbClr val="1F43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497554" y="907125"/>
            <a:ext cx="2747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1F43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Bendros</a:t>
            </a:r>
            <a:r>
              <a:rPr lang="en-GB" sz="2400" b="1" dirty="0">
                <a:solidFill>
                  <a:srgbClr val="1F43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DV</a:t>
            </a:r>
            <a:r>
              <a:rPr lang="lt-LT" sz="2400" b="1" dirty="0">
                <a:solidFill>
                  <a:srgbClr val="1F43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platformos</a:t>
            </a:r>
            <a:r>
              <a:rPr lang="en-GB" sz="2400" b="1" dirty="0">
                <a:solidFill>
                  <a:srgbClr val="1F43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solidFill>
                  <a:srgbClr val="1F43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nebuvimas</a:t>
            </a:r>
            <a:r>
              <a:rPr lang="en-GB" sz="2400" b="1" dirty="0">
                <a:solidFill>
                  <a:srgbClr val="1F43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2400" b="1" dirty="0">
              <a:solidFill>
                <a:srgbClr val="1F43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311780" y="1025660"/>
            <a:ext cx="2581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1F43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Žmogiškasis</a:t>
            </a:r>
            <a:r>
              <a:rPr lang="en-US" sz="2400" b="1" dirty="0">
                <a:solidFill>
                  <a:srgbClr val="1F43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1F43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faktorius</a:t>
            </a:r>
            <a:endParaRPr lang="lt-LT" sz="2400" b="1" dirty="0">
              <a:solidFill>
                <a:srgbClr val="1F43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314" y="128079"/>
            <a:ext cx="1496160" cy="628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03338" y="1248508"/>
            <a:ext cx="11366277" cy="5008359"/>
          </a:xfrm>
          <a:prstGeom prst="rect">
            <a:avLst/>
          </a:prstGeom>
          <a:solidFill>
            <a:srgbClr val="FDB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Clr>
                <a:srgbClr val="D20500"/>
              </a:buClr>
            </a:pPr>
            <a:endParaRPr lang="en-GB" sz="1400" dirty="0">
              <a:latin typeface="+mj-lt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3228975" y="722433"/>
            <a:ext cx="5753100" cy="0"/>
          </a:xfrm>
          <a:prstGeom prst="line">
            <a:avLst/>
          </a:prstGeom>
          <a:ln w="19050">
            <a:solidFill>
              <a:srgbClr val="D20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228975" y="68067"/>
            <a:ext cx="5753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2A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Sprendimo b</a:t>
            </a:r>
            <a:r>
              <a:rPr lang="lt-LT" sz="4000" b="1" dirty="0">
                <a:solidFill>
                  <a:srgbClr val="0F2A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ūdai (I)  </a:t>
            </a:r>
            <a:endParaRPr lang="lt-LT" sz="4000" b="1" dirty="0">
              <a:solidFill>
                <a:srgbClr val="0F2A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 flipV="1">
            <a:off x="-10990" y="6819898"/>
            <a:ext cx="4055452" cy="57149"/>
          </a:xfrm>
          <a:prstGeom prst="rect">
            <a:avLst/>
          </a:prstGeom>
          <a:solidFill>
            <a:srgbClr val="0F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7" name="Rectangle 56"/>
          <p:cNvSpPr/>
          <p:nvPr/>
        </p:nvSpPr>
        <p:spPr>
          <a:xfrm flipV="1">
            <a:off x="8136548" y="6819899"/>
            <a:ext cx="4055452" cy="57150"/>
          </a:xfrm>
          <a:prstGeom prst="rect">
            <a:avLst/>
          </a:prstGeom>
          <a:solidFill>
            <a:srgbClr val="FDB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8" name="Rectangle 57"/>
          <p:cNvSpPr/>
          <p:nvPr/>
        </p:nvSpPr>
        <p:spPr>
          <a:xfrm flipV="1">
            <a:off x="4044462" y="6819898"/>
            <a:ext cx="4092085" cy="57150"/>
          </a:xfrm>
          <a:prstGeom prst="rect">
            <a:avLst/>
          </a:prstGeom>
          <a:solidFill>
            <a:srgbClr val="D20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3" name="TextBox 42"/>
          <p:cNvSpPr txBox="1"/>
          <p:nvPr/>
        </p:nvSpPr>
        <p:spPr>
          <a:xfrm>
            <a:off x="6137922" y="1120232"/>
            <a:ext cx="5550739" cy="541815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endParaRPr lang="lt-LT" sz="2000" dirty="0">
              <a:solidFill>
                <a:srgbClr val="1F4375"/>
              </a:solidFill>
              <a:latin typeface="+mj-lt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lt-LT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Įvesta dalinai automatinė dokumentų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registra</a:t>
            </a:r>
            <a:r>
              <a:rPr lang="lt-LT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cija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ir skirstymas </a:t>
            </a:r>
            <a:endParaRPr lang="lt-LT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0F2A5B"/>
              </a:solidFill>
              <a:latin typeface="+mj-lt"/>
            </a:endParaRPr>
          </a:p>
          <a:p>
            <a:endParaRPr lang="en-US" sz="3600" dirty="0">
              <a:solidFill>
                <a:srgbClr val="0F2A5B"/>
              </a:solidFill>
              <a:latin typeface="+mj-lt"/>
            </a:endParaRPr>
          </a:p>
          <a:p>
            <a:endParaRPr lang="lt-LT" sz="3600" dirty="0">
              <a:solidFill>
                <a:srgbClr val="0F2A5B"/>
              </a:solidFill>
              <a:latin typeface="+mj-lt"/>
            </a:endParaRPr>
          </a:p>
          <a:p>
            <a:endParaRPr lang="en-US" sz="1600" dirty="0">
              <a:solidFill>
                <a:srgbClr val="0F2A5B"/>
              </a:solidFill>
              <a:latin typeface="+mj-lt"/>
            </a:endParaRPr>
          </a:p>
          <a:p>
            <a:endParaRPr lang="lt-LT" sz="1600" dirty="0">
              <a:solidFill>
                <a:srgbClr val="0F2A5B"/>
              </a:solidFill>
              <a:latin typeface="+mj-lt"/>
            </a:endParaRPr>
          </a:p>
          <a:p>
            <a:endParaRPr lang="lt-LT" sz="1600" b="1" dirty="0">
              <a:solidFill>
                <a:srgbClr val="0F2A5B"/>
              </a:solidFill>
              <a:latin typeface="+mj-lt"/>
            </a:endParaRPr>
          </a:p>
          <a:p>
            <a:endParaRPr lang="lt-LT" sz="1600" b="1" dirty="0">
              <a:solidFill>
                <a:srgbClr val="1F4375"/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314" y="128079"/>
            <a:ext cx="1496160" cy="6283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95" y="1338984"/>
            <a:ext cx="4976205" cy="48099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865" y="3501147"/>
            <a:ext cx="1086356" cy="10863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491" y="4712441"/>
            <a:ext cx="1086356" cy="10863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178" y="3495786"/>
            <a:ext cx="1086356" cy="10863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380" y="3489831"/>
            <a:ext cx="1086356" cy="10863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558" y="3489832"/>
            <a:ext cx="1086356" cy="10863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847" y="3486270"/>
            <a:ext cx="1086356" cy="10863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36" y="3489831"/>
            <a:ext cx="1086356" cy="10863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741" y="4708715"/>
            <a:ext cx="1086356" cy="10863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68" y="4718396"/>
            <a:ext cx="1086356" cy="10863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80" y="4708715"/>
            <a:ext cx="1086356" cy="10863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51" y="4708715"/>
            <a:ext cx="1086356" cy="10863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57" y="4708715"/>
            <a:ext cx="1086356" cy="1086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2384" y="1248508"/>
            <a:ext cx="11547232" cy="5008359"/>
          </a:xfrm>
          <a:prstGeom prst="rect">
            <a:avLst/>
          </a:prstGeom>
          <a:solidFill>
            <a:srgbClr val="FDB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Clr>
                <a:srgbClr val="D20500"/>
              </a:buClr>
            </a:pPr>
            <a:endParaRPr lang="en-GB" sz="1400" dirty="0">
              <a:latin typeface="+mj-lt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3228975" y="722433"/>
            <a:ext cx="5753100" cy="0"/>
          </a:xfrm>
          <a:prstGeom prst="line">
            <a:avLst/>
          </a:prstGeom>
          <a:ln w="19050">
            <a:solidFill>
              <a:srgbClr val="D20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228975" y="48580"/>
            <a:ext cx="5753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2A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Sprendimo b</a:t>
            </a:r>
            <a:r>
              <a:rPr lang="lt-LT" sz="4000" b="1" dirty="0">
                <a:solidFill>
                  <a:srgbClr val="0F2A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ūdai (II)  </a:t>
            </a:r>
            <a:endParaRPr lang="lt-LT" sz="4000" b="1" dirty="0">
              <a:solidFill>
                <a:srgbClr val="0F2A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 flipV="1">
            <a:off x="-10990" y="6819898"/>
            <a:ext cx="4055452" cy="57149"/>
          </a:xfrm>
          <a:prstGeom prst="rect">
            <a:avLst/>
          </a:prstGeom>
          <a:solidFill>
            <a:srgbClr val="0F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7" name="Rectangle 56"/>
          <p:cNvSpPr/>
          <p:nvPr/>
        </p:nvSpPr>
        <p:spPr>
          <a:xfrm flipV="1">
            <a:off x="8136548" y="6819899"/>
            <a:ext cx="4055452" cy="57150"/>
          </a:xfrm>
          <a:prstGeom prst="rect">
            <a:avLst/>
          </a:prstGeom>
          <a:solidFill>
            <a:srgbClr val="FDB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8" name="Rectangle 57"/>
          <p:cNvSpPr/>
          <p:nvPr/>
        </p:nvSpPr>
        <p:spPr>
          <a:xfrm flipV="1">
            <a:off x="4044462" y="6819898"/>
            <a:ext cx="4092085" cy="57150"/>
          </a:xfrm>
          <a:prstGeom prst="rect">
            <a:avLst/>
          </a:prstGeom>
          <a:solidFill>
            <a:srgbClr val="D20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3" name="TextBox 42"/>
          <p:cNvSpPr txBox="1"/>
          <p:nvPr/>
        </p:nvSpPr>
        <p:spPr>
          <a:xfrm>
            <a:off x="6795082" y="1258031"/>
            <a:ext cx="5396917" cy="583116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endParaRPr lang="lt-LT" sz="2000" dirty="0">
              <a:solidFill>
                <a:srgbClr val="1F4375"/>
              </a:solidFill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t-LT" sz="3600" b="1" dirty="0">
                <a:solidFill>
                  <a:srgbClr val="0F2A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Rengiami procedūrų aprašymai „trumpais žingsniais“ (naudotojo vadovai konkrečioms procedūroms) </a:t>
            </a:r>
            <a:endParaRPr lang="en-US" sz="3600" b="1" dirty="0">
              <a:solidFill>
                <a:srgbClr val="0F2A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sz="3600" dirty="0">
              <a:solidFill>
                <a:srgbClr val="0F2A5B"/>
              </a:solidFill>
              <a:latin typeface="+mj-lt"/>
            </a:endParaRPr>
          </a:p>
          <a:p>
            <a:endParaRPr lang="en-US" sz="3600" dirty="0">
              <a:solidFill>
                <a:srgbClr val="0F2A5B"/>
              </a:solidFill>
              <a:latin typeface="+mj-lt"/>
            </a:endParaRPr>
          </a:p>
          <a:p>
            <a:endParaRPr lang="lt-LT" sz="3600" dirty="0">
              <a:solidFill>
                <a:srgbClr val="0F2A5B"/>
              </a:solidFill>
              <a:latin typeface="+mj-lt"/>
            </a:endParaRPr>
          </a:p>
          <a:p>
            <a:endParaRPr lang="en-US" sz="1600" dirty="0">
              <a:solidFill>
                <a:srgbClr val="0F2A5B"/>
              </a:solidFill>
              <a:latin typeface="+mj-lt"/>
            </a:endParaRPr>
          </a:p>
          <a:p>
            <a:endParaRPr lang="lt-LT" sz="1600" dirty="0">
              <a:solidFill>
                <a:srgbClr val="0F2A5B"/>
              </a:solidFill>
              <a:latin typeface="+mj-lt"/>
            </a:endParaRPr>
          </a:p>
          <a:p>
            <a:endParaRPr lang="lt-LT" sz="1600" b="1" dirty="0">
              <a:solidFill>
                <a:srgbClr val="0F2A5B"/>
              </a:solidFill>
              <a:latin typeface="+mj-lt"/>
            </a:endParaRPr>
          </a:p>
          <a:p>
            <a:endParaRPr lang="lt-LT" sz="1600" b="1" dirty="0">
              <a:solidFill>
                <a:srgbClr val="1F4375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513" y="1452912"/>
            <a:ext cx="6263901" cy="46826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314" y="128079"/>
            <a:ext cx="1496160" cy="628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38494" y="1341929"/>
            <a:ext cx="11547232" cy="5008359"/>
          </a:xfrm>
          <a:prstGeom prst="rect">
            <a:avLst/>
          </a:prstGeom>
          <a:solidFill>
            <a:srgbClr val="FDB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Clr>
                <a:srgbClr val="D20500"/>
              </a:buClr>
            </a:pPr>
            <a:endParaRPr lang="en-GB" sz="1400" dirty="0">
              <a:latin typeface="+mj-lt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3342751" y="974103"/>
            <a:ext cx="5753100" cy="0"/>
          </a:xfrm>
          <a:prstGeom prst="line">
            <a:avLst/>
          </a:prstGeom>
          <a:ln w="19050">
            <a:solidFill>
              <a:srgbClr val="D20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213954" y="228731"/>
            <a:ext cx="5753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2A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Sprendimo b</a:t>
            </a:r>
            <a:r>
              <a:rPr lang="lt-LT" sz="4000" b="1" dirty="0">
                <a:solidFill>
                  <a:srgbClr val="0F2A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ūdai (III)  </a:t>
            </a:r>
            <a:endParaRPr lang="lt-LT" sz="4000" b="1" dirty="0">
              <a:solidFill>
                <a:srgbClr val="0F2A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 flipV="1">
            <a:off x="-10990" y="6819898"/>
            <a:ext cx="4055452" cy="57149"/>
          </a:xfrm>
          <a:prstGeom prst="rect">
            <a:avLst/>
          </a:prstGeom>
          <a:solidFill>
            <a:srgbClr val="0F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7" name="Rectangle 56"/>
          <p:cNvSpPr/>
          <p:nvPr/>
        </p:nvSpPr>
        <p:spPr>
          <a:xfrm flipV="1">
            <a:off x="8136548" y="6819899"/>
            <a:ext cx="4055452" cy="57150"/>
          </a:xfrm>
          <a:prstGeom prst="rect">
            <a:avLst/>
          </a:prstGeom>
          <a:solidFill>
            <a:srgbClr val="FDB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8" name="Rectangle 57"/>
          <p:cNvSpPr/>
          <p:nvPr/>
        </p:nvSpPr>
        <p:spPr>
          <a:xfrm flipV="1">
            <a:off x="4044462" y="6819898"/>
            <a:ext cx="4092085" cy="57150"/>
          </a:xfrm>
          <a:prstGeom prst="rect">
            <a:avLst/>
          </a:prstGeom>
          <a:solidFill>
            <a:srgbClr val="D20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3" name="TextBox 42"/>
          <p:cNvSpPr txBox="1"/>
          <p:nvPr/>
        </p:nvSpPr>
        <p:spPr>
          <a:xfrm>
            <a:off x="7331977" y="1475570"/>
            <a:ext cx="4311136" cy="360098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endParaRPr lang="lt-LT" sz="2000" b="1" dirty="0">
              <a:solidFill>
                <a:srgbClr val="1F4375"/>
              </a:solidFill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F2A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Rengiama b</a:t>
            </a:r>
            <a:r>
              <a:rPr lang="lt-LT" sz="3600" b="1" dirty="0">
                <a:solidFill>
                  <a:srgbClr val="0F2A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endra DVS </a:t>
            </a:r>
            <a:r>
              <a:rPr lang="en-US" sz="3600" b="1" dirty="0">
                <a:solidFill>
                  <a:srgbClr val="0F2A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(2020 m. pab.)</a:t>
            </a:r>
            <a:r>
              <a:rPr lang="lt-LT" sz="3600" b="1" dirty="0">
                <a:solidFill>
                  <a:srgbClr val="0F2A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3600" b="1" dirty="0">
              <a:solidFill>
                <a:srgbClr val="0F2A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sz="3600" dirty="0">
              <a:solidFill>
                <a:srgbClr val="0F2A5B"/>
              </a:solidFill>
              <a:latin typeface="+mj-lt"/>
            </a:endParaRPr>
          </a:p>
          <a:p>
            <a:endParaRPr lang="lt-LT" sz="3600" dirty="0">
              <a:solidFill>
                <a:srgbClr val="0F2A5B"/>
              </a:solidFill>
              <a:latin typeface="+mj-lt"/>
            </a:endParaRPr>
          </a:p>
          <a:p>
            <a:endParaRPr lang="en-US" sz="1600" dirty="0">
              <a:solidFill>
                <a:srgbClr val="0F2A5B"/>
              </a:solidFill>
              <a:latin typeface="+mj-lt"/>
            </a:endParaRPr>
          </a:p>
          <a:p>
            <a:endParaRPr lang="lt-LT" sz="1600" dirty="0">
              <a:solidFill>
                <a:srgbClr val="0F2A5B"/>
              </a:solidFill>
              <a:latin typeface="+mj-lt"/>
            </a:endParaRPr>
          </a:p>
          <a:p>
            <a:endParaRPr lang="lt-LT" sz="1600" b="1" dirty="0">
              <a:solidFill>
                <a:srgbClr val="0F2A5B"/>
              </a:solidFill>
              <a:latin typeface="+mj-lt"/>
            </a:endParaRPr>
          </a:p>
          <a:p>
            <a:endParaRPr lang="lt-LT" sz="1600" b="1" dirty="0">
              <a:solidFill>
                <a:srgbClr val="1F4375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74" y="1694333"/>
            <a:ext cx="7008120" cy="4303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 rot="5400000">
            <a:off x="-2547892" y="2543956"/>
            <a:ext cx="6861935" cy="1766152"/>
          </a:xfrm>
          <a:prstGeom prst="rtTriangle">
            <a:avLst/>
          </a:prstGeom>
          <a:solidFill>
            <a:srgbClr val="1F4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ight Triangle 13"/>
          <p:cNvSpPr/>
          <p:nvPr/>
        </p:nvSpPr>
        <p:spPr>
          <a:xfrm rot="16200000">
            <a:off x="7893337" y="2543954"/>
            <a:ext cx="6861936" cy="1766153"/>
          </a:xfrm>
          <a:prstGeom prst="rtTriangle">
            <a:avLst/>
          </a:prstGeom>
          <a:solidFill>
            <a:srgbClr val="FDB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17" name="Straight Connector 16"/>
          <p:cNvCxnSpPr/>
          <p:nvPr/>
        </p:nvCxnSpPr>
        <p:spPr>
          <a:xfrm>
            <a:off x="1771650" y="3427533"/>
            <a:ext cx="8648700" cy="0"/>
          </a:xfrm>
          <a:prstGeom prst="line">
            <a:avLst/>
          </a:prstGeom>
          <a:ln w="19050">
            <a:solidFill>
              <a:srgbClr val="D20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71650" y="2718936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F2A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r>
              <a:rPr lang="lt-LT" sz="3600" b="1" dirty="0">
                <a:solidFill>
                  <a:srgbClr val="0F2A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ČIŪ UŽ DĖMESĮ</a:t>
            </a:r>
            <a:endParaRPr lang="lt-LT" sz="3600" b="1" dirty="0">
              <a:solidFill>
                <a:srgbClr val="0F2A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1397</Words>
  <Application>WPS Presentation</Application>
  <PresentationFormat>Widescreen</PresentationFormat>
  <Paragraphs>127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SimSun</vt:lpstr>
      <vt:lpstr>Wingdings</vt:lpstr>
      <vt:lpstr>Calibri</vt:lpstr>
      <vt:lpstr>Times New Roman</vt:lpstr>
      <vt:lpstr>Symbol</vt:lpstr>
      <vt:lpstr>Calibri Light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Donatas Bedulskis</dc:creator>
  <cp:lastModifiedBy>Agne darbinis</cp:lastModifiedBy>
  <cp:revision>109</cp:revision>
  <dcterms:created xsi:type="dcterms:W3CDTF">2018-04-09T03:46:00Z</dcterms:created>
  <dcterms:modified xsi:type="dcterms:W3CDTF">2019-02-21T16:59:45Z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2057-10.2.0.7635</vt:lpwstr>
  </property>
</Properties>
</file>