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71" r:id="rId3"/>
    <p:sldId id="282" r:id="rId4"/>
    <p:sldId id="901" r:id="rId5"/>
    <p:sldId id="280" r:id="rId6"/>
    <p:sldId id="904" r:id="rId7"/>
    <p:sldId id="905" r:id="rId8"/>
    <p:sldId id="903" r:id="rId9"/>
    <p:sldId id="281" r:id="rId10"/>
    <p:sldId id="902" r:id="rId11"/>
    <p:sldId id="899" r:id="rId12"/>
    <p:sldId id="900" r:id="rId13"/>
    <p:sldId id="906" r:id="rId14"/>
    <p:sldId id="4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33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2E10F-95C1-46D7-96B9-AEEFB992BE3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32F497D8-ECB0-41ED-964A-66F9CD9E2B64}">
      <dgm:prSet phldrT="[Tekstas]" custT="1"/>
      <dgm:spPr/>
      <dgm:t>
        <a:bodyPr/>
        <a:lstStyle/>
        <a:p>
          <a:r>
            <a:rPr lang="lt-LT" sz="2000" b="1" dirty="0">
              <a:solidFill>
                <a:srgbClr val="FFFF00"/>
              </a:solidFill>
            </a:rPr>
            <a:t>DV funkcijos efektyvumo vertinimo kriterijai, LRV nustatytos siektinos reikšmės</a:t>
          </a:r>
        </a:p>
      </dgm:t>
    </dgm:pt>
    <dgm:pt modelId="{D7B79DC0-A6C0-422C-BDF5-328EE78B2B32}" cxnId="{00FF0070-AC2C-4DC8-A58A-2D2AAEF1E7AD}" type="parTrans">
      <dgm:prSet/>
      <dgm:spPr/>
      <dgm:t>
        <a:bodyPr/>
        <a:lstStyle/>
        <a:p>
          <a:endParaRPr lang="lt-LT"/>
        </a:p>
      </dgm:t>
    </dgm:pt>
    <dgm:pt modelId="{3F0AECFF-7184-49BC-ADEE-68C5F3927CD9}" cxnId="{00FF0070-AC2C-4DC8-A58A-2D2AAEF1E7AD}" type="sibTrans">
      <dgm:prSet/>
      <dgm:spPr/>
      <dgm:t>
        <a:bodyPr/>
        <a:lstStyle/>
        <a:p>
          <a:endParaRPr lang="lt-LT"/>
        </a:p>
      </dgm:t>
    </dgm:pt>
    <dgm:pt modelId="{011FD202-F825-42DB-ABF6-A023AC3309AF}">
      <dgm:prSet phldrT="[Tekstas]" custT="1"/>
      <dgm:spPr/>
      <dgm:t>
        <a:bodyPr/>
        <a:lstStyle/>
        <a:p>
          <a:r>
            <a:rPr lang="lt-LT" sz="1400" b="1" dirty="0"/>
            <a:t>DV funkcijos efektyvumo ataskaitos už 2012 – 2016 m. </a:t>
          </a:r>
        </a:p>
      </dgm:t>
    </dgm:pt>
    <dgm:pt modelId="{F8C7270A-8B5D-40D9-BE1B-2759DC03C45D}" cxnId="{7D911996-366B-43C4-A1F1-C5ADD4D91F71}" type="parTrans">
      <dgm:prSet/>
      <dgm:spPr/>
      <dgm:t>
        <a:bodyPr/>
        <a:lstStyle/>
        <a:p>
          <a:endParaRPr lang="lt-LT"/>
        </a:p>
      </dgm:t>
    </dgm:pt>
    <dgm:pt modelId="{1361F3CE-6782-4029-957A-E022B5692E96}" cxnId="{7D911996-366B-43C4-A1F1-C5ADD4D91F71}" type="sibTrans">
      <dgm:prSet/>
      <dgm:spPr/>
      <dgm:t>
        <a:bodyPr/>
        <a:lstStyle/>
        <a:p>
          <a:endParaRPr lang="lt-LT"/>
        </a:p>
      </dgm:t>
    </dgm:pt>
    <dgm:pt modelId="{52545F01-C266-405F-B25C-3B0B3ACC178A}">
      <dgm:prSet phldrT="[Tekstas]" custT="1"/>
      <dgm:spPr/>
      <dgm:t>
        <a:bodyPr/>
        <a:lstStyle/>
        <a:p>
          <a:r>
            <a:rPr lang="lt-LT" sz="1400" b="1" dirty="0"/>
            <a:t>LRVK sisteminio bendrųjų funkcijų pertvarkymo modelio ieška 2017 m. </a:t>
          </a:r>
        </a:p>
      </dgm:t>
    </dgm:pt>
    <dgm:pt modelId="{5663C3CE-B556-4470-A025-717CBB1DA043}" cxnId="{27ADE6C7-B7B2-4C6F-8609-B1D797202F27}" type="parTrans">
      <dgm:prSet/>
      <dgm:spPr/>
      <dgm:t>
        <a:bodyPr/>
        <a:lstStyle/>
        <a:p>
          <a:endParaRPr lang="lt-LT"/>
        </a:p>
      </dgm:t>
    </dgm:pt>
    <dgm:pt modelId="{CAC2D971-1EA5-4016-926D-65E6C9B3F085}" cxnId="{27ADE6C7-B7B2-4C6F-8609-B1D797202F27}" type="sibTrans">
      <dgm:prSet/>
      <dgm:spPr/>
      <dgm:t>
        <a:bodyPr/>
        <a:lstStyle/>
        <a:p>
          <a:endParaRPr lang="lt-LT"/>
        </a:p>
      </dgm:t>
    </dgm:pt>
    <dgm:pt modelId="{42BF09E3-238E-49D0-879B-000671B7E1D9}">
      <dgm:prSet phldrT="[Tekstas]" custT="1"/>
      <dgm:spPr/>
      <dgm:t>
        <a:bodyPr/>
        <a:lstStyle/>
        <a:p>
          <a:r>
            <a:rPr lang="lt-LT" sz="2000" b="1" dirty="0">
              <a:solidFill>
                <a:srgbClr val="FFFF00"/>
              </a:solidFill>
            </a:rPr>
            <a:t>Bendrųjų funkcijų konsolidavimas</a:t>
          </a:r>
        </a:p>
      </dgm:t>
    </dgm:pt>
    <dgm:pt modelId="{749A3AD7-D6F4-410B-A582-56E612C9892F}" cxnId="{A957E402-01E1-4033-9F72-15E1849F12E7}" type="parTrans">
      <dgm:prSet/>
      <dgm:spPr/>
      <dgm:t>
        <a:bodyPr/>
        <a:lstStyle/>
        <a:p>
          <a:endParaRPr lang="lt-LT"/>
        </a:p>
      </dgm:t>
    </dgm:pt>
    <dgm:pt modelId="{B258EC40-4414-4EC3-899A-F723B3CB85B5}" cxnId="{A957E402-01E1-4033-9F72-15E1849F12E7}" type="sibTrans">
      <dgm:prSet/>
      <dgm:spPr/>
      <dgm:t>
        <a:bodyPr/>
        <a:lstStyle/>
        <a:p>
          <a:endParaRPr lang="lt-LT"/>
        </a:p>
      </dgm:t>
    </dgm:pt>
    <dgm:pt modelId="{B7ED5621-5C02-438A-8E9A-11594009BD11}">
      <dgm:prSet phldrT="[Tekstas]" custT="1"/>
      <dgm:spPr/>
      <dgm:t>
        <a:bodyPr/>
        <a:lstStyle/>
        <a:p>
          <a:r>
            <a:rPr lang="lt-LT" sz="1400" b="1" dirty="0"/>
            <a:t>LRVK 2018 m. įgyvendino ES lėšomis finansuotus bendrųjų funkcijų vertinimo projektus, pradėjo veikti NBFC</a:t>
          </a:r>
        </a:p>
      </dgm:t>
    </dgm:pt>
    <dgm:pt modelId="{DF0A13AF-6255-4992-831F-F77F3827AEB9}" cxnId="{CB919C35-51C8-4E20-88FB-60D1B310BA82}" type="parTrans">
      <dgm:prSet/>
      <dgm:spPr/>
      <dgm:t>
        <a:bodyPr/>
        <a:lstStyle/>
        <a:p>
          <a:endParaRPr lang="lt-LT"/>
        </a:p>
      </dgm:t>
    </dgm:pt>
    <dgm:pt modelId="{E6C108E6-3B9A-470D-82F6-5477B1806D68}" cxnId="{CB919C35-51C8-4E20-88FB-60D1B310BA82}" type="sibTrans">
      <dgm:prSet/>
      <dgm:spPr/>
      <dgm:t>
        <a:bodyPr/>
        <a:lstStyle/>
        <a:p>
          <a:endParaRPr lang="lt-LT"/>
        </a:p>
      </dgm:t>
    </dgm:pt>
    <dgm:pt modelId="{A19C6248-427F-4B4A-BA41-BD00F41A99F2}">
      <dgm:prSet phldrT="[Tekstas]" custT="1"/>
      <dgm:spPr/>
      <dgm:t>
        <a:bodyPr/>
        <a:lstStyle/>
        <a:p>
          <a:r>
            <a:rPr lang="lt-LT" sz="1400" b="1" dirty="0"/>
            <a:t>Bendrųjų funkcijų pertvarkymas (LRV pasitarimų protokolai, atskiri pavedimai susijusioms institucijoms)</a:t>
          </a:r>
        </a:p>
      </dgm:t>
    </dgm:pt>
    <dgm:pt modelId="{3C8C6A55-AFC3-4831-B175-D9F2F01E2080}" cxnId="{6C8C3E2E-4708-443C-9F6C-165B5A5F26AE}" type="parTrans">
      <dgm:prSet/>
      <dgm:spPr/>
      <dgm:t>
        <a:bodyPr/>
        <a:lstStyle/>
        <a:p>
          <a:endParaRPr lang="lt-LT"/>
        </a:p>
      </dgm:t>
    </dgm:pt>
    <dgm:pt modelId="{B30C715A-2394-4720-98C1-5D9728BBB4A2}" cxnId="{6C8C3E2E-4708-443C-9F6C-165B5A5F26AE}" type="sibTrans">
      <dgm:prSet/>
      <dgm:spPr/>
      <dgm:t>
        <a:bodyPr/>
        <a:lstStyle/>
        <a:p>
          <a:endParaRPr lang="lt-LT"/>
        </a:p>
      </dgm:t>
    </dgm:pt>
    <dgm:pt modelId="{7379D4A3-575D-448E-A13C-FA1DE321B7D1}" type="pres">
      <dgm:prSet presAssocID="{5682E10F-95C1-46D7-96B9-AEEFB992BE3C}" presName="Name0" presStyleCnt="0">
        <dgm:presLayoutVars>
          <dgm:dir/>
        </dgm:presLayoutVars>
      </dgm:prSet>
      <dgm:spPr/>
    </dgm:pt>
    <dgm:pt modelId="{430D1FB9-ADF1-498F-8BA2-A9C06FF54903}" type="pres">
      <dgm:prSet presAssocID="{32F497D8-ECB0-41ED-964A-66F9CD9E2B64}" presName="withChildren" presStyleCnt="0"/>
      <dgm:spPr/>
    </dgm:pt>
    <dgm:pt modelId="{036294F7-2B42-44B2-822F-68DD3B4C8CBE}" type="pres">
      <dgm:prSet presAssocID="{32F497D8-ECB0-41ED-964A-66F9CD9E2B64}" presName="bigCircle" presStyleLbl="vennNode1" presStyleIdx="0" presStyleCnt="6" custScaleX="203366" custLinFactNeighborX="-791" custLinFactNeighborY="-169"/>
      <dgm:spPr/>
    </dgm:pt>
    <dgm:pt modelId="{29FC861B-AB9B-4998-AF82-A02A17BF76B0}" type="pres">
      <dgm:prSet presAssocID="{32F497D8-ECB0-41ED-964A-66F9CD9E2B64}" presName="medCircle" presStyleLbl="vennNode1" presStyleIdx="1" presStyleCnt="6" custLinFactNeighborX="3748"/>
      <dgm:spPr/>
    </dgm:pt>
    <dgm:pt modelId="{29458004-9C49-49C8-BE4F-5F5D7B1194A0}" type="pres">
      <dgm:prSet presAssocID="{32F497D8-ECB0-41ED-964A-66F9CD9E2B64}" presName="txLvl1" presStyleLbl="revTx" presStyleIdx="0" presStyleCnt="6" custScaleX="173707" custLinFactX="1095" custLinFactNeighborX="100000" custLinFactNeighborY="-7606"/>
      <dgm:spPr/>
    </dgm:pt>
    <dgm:pt modelId="{35BE4A3F-B22F-4A5E-B46F-6388FD013D1A}" type="pres">
      <dgm:prSet presAssocID="{32F497D8-ECB0-41ED-964A-66F9CD9E2B64}" presName="lin" presStyleCnt="0"/>
      <dgm:spPr/>
    </dgm:pt>
    <dgm:pt modelId="{1EE5F78E-4B60-436E-82E7-CEEBAAB70A04}" type="pres">
      <dgm:prSet presAssocID="{011FD202-F825-42DB-ABF6-A023AC3309AF}" presName="txLvl2" presStyleLbl="revTx" presStyleIdx="1" presStyleCnt="6" custScaleX="103288" custScaleY="459934" custLinFactY="297411" custLinFactNeighborX="-7890" custLinFactNeighborY="300000"/>
      <dgm:spPr/>
    </dgm:pt>
    <dgm:pt modelId="{98D23559-B831-443A-9252-668C2F39F9E9}" type="pres">
      <dgm:prSet presAssocID="{1361F3CE-6782-4029-957A-E022B5692E96}" presName="smCircle" presStyleLbl="vennNode1" presStyleIdx="2" presStyleCnt="6"/>
      <dgm:spPr/>
    </dgm:pt>
    <dgm:pt modelId="{E95498C8-82B0-441F-9CAF-025339CF2C33}" type="pres">
      <dgm:prSet presAssocID="{52545F01-C266-405F-B25C-3B0B3ACC178A}" presName="txLvl2" presStyleLbl="revTx" presStyleIdx="2" presStyleCnt="6" custScaleX="113580" custScaleY="1004268" custLinFactY="500000" custLinFactNeighborX="-32478" custLinFactNeighborY="598944"/>
      <dgm:spPr/>
    </dgm:pt>
    <dgm:pt modelId="{D4E24AF8-B95B-418F-B53A-E49E3A6E0A2F}" type="pres">
      <dgm:prSet presAssocID="{32F497D8-ECB0-41ED-964A-66F9CD9E2B64}" presName="overlap" presStyleCnt="0"/>
      <dgm:spPr/>
    </dgm:pt>
    <dgm:pt modelId="{BC7BAE76-1F95-4717-AA9D-24B80CA2C359}" type="pres">
      <dgm:prSet presAssocID="{42BF09E3-238E-49D0-879B-000671B7E1D9}" presName="withChildren" presStyleCnt="0"/>
      <dgm:spPr/>
    </dgm:pt>
    <dgm:pt modelId="{B103AACD-763B-4CCF-8C63-EDD3945B32A7}" type="pres">
      <dgm:prSet presAssocID="{42BF09E3-238E-49D0-879B-000671B7E1D9}" presName="bigCircle" presStyleLbl="vennNode1" presStyleIdx="3" presStyleCnt="6" custScaleX="281041" custLinFactNeighborX="1013" custLinFactNeighborY="675"/>
      <dgm:spPr/>
    </dgm:pt>
    <dgm:pt modelId="{AD205FAF-C86E-44C3-B5E2-7E390EF2971C}" type="pres">
      <dgm:prSet presAssocID="{42BF09E3-238E-49D0-879B-000671B7E1D9}" presName="medCircle" presStyleLbl="vennNode1" presStyleIdx="4" presStyleCnt="6"/>
      <dgm:spPr/>
    </dgm:pt>
    <dgm:pt modelId="{27A6865F-03C1-4942-A10A-6D5F9CA472B1}" type="pres">
      <dgm:prSet presAssocID="{42BF09E3-238E-49D0-879B-000671B7E1D9}" presName="txLvl1" presStyleLbl="revTx" presStyleIdx="3" presStyleCnt="6" custScaleX="178850" custScaleY="87410" custLinFactX="8892" custLinFactNeighborX="100000" custLinFactNeighborY="-6082"/>
      <dgm:spPr/>
    </dgm:pt>
    <dgm:pt modelId="{7E36141E-8A53-4F1A-9139-E41F97777CCA}" type="pres">
      <dgm:prSet presAssocID="{42BF09E3-238E-49D0-879B-000671B7E1D9}" presName="lin" presStyleCnt="0"/>
      <dgm:spPr/>
    </dgm:pt>
    <dgm:pt modelId="{BDF39FB6-95FC-4A99-876E-F13EFDE2E99E}" type="pres">
      <dgm:prSet presAssocID="{B7ED5621-5C02-438A-8E9A-11594009BD11}" presName="txLvl2" presStyleLbl="revTx" presStyleIdx="4" presStyleCnt="6" custScaleX="162554" custScaleY="528830" custLinFactY="-22820" custLinFactNeighborX="9168" custLinFactNeighborY="-100000"/>
      <dgm:spPr/>
    </dgm:pt>
    <dgm:pt modelId="{FD0BE74E-E576-4A25-87F5-6D700E0079AF}" type="pres">
      <dgm:prSet presAssocID="{E6C108E6-3B9A-470D-82F6-5477B1806D68}" presName="smCircle" presStyleLbl="vennNode1" presStyleIdx="5" presStyleCnt="6"/>
      <dgm:spPr/>
    </dgm:pt>
    <dgm:pt modelId="{38BEB3EC-B551-4CDD-B62A-04F59651D2C9}" type="pres">
      <dgm:prSet presAssocID="{A19C6248-427F-4B4A-BA41-BD00F41A99F2}" presName="txLvl2" presStyleLbl="revTx" presStyleIdx="5" presStyleCnt="6" custScaleX="104394" custScaleY="2000000" custLinFactY="-68950" custLinFactNeighborX="-42671" custLinFactNeighborY="-100000"/>
      <dgm:spPr/>
    </dgm:pt>
  </dgm:ptLst>
  <dgm:cxnLst>
    <dgm:cxn modelId="{A957E402-01E1-4033-9F72-15E1849F12E7}" srcId="{5682E10F-95C1-46D7-96B9-AEEFB992BE3C}" destId="{42BF09E3-238E-49D0-879B-000671B7E1D9}" srcOrd="1" destOrd="0" parTransId="{749A3AD7-D6F4-410B-A582-56E612C9892F}" sibTransId="{B258EC40-4414-4EC3-899A-F723B3CB85B5}"/>
    <dgm:cxn modelId="{6C8C3E2E-4708-443C-9F6C-165B5A5F26AE}" srcId="{42BF09E3-238E-49D0-879B-000671B7E1D9}" destId="{A19C6248-427F-4B4A-BA41-BD00F41A99F2}" srcOrd="1" destOrd="0" parTransId="{3C8C6A55-AFC3-4831-B175-D9F2F01E2080}" sibTransId="{B30C715A-2394-4720-98C1-5D9728BBB4A2}"/>
    <dgm:cxn modelId="{CB919C35-51C8-4E20-88FB-60D1B310BA82}" srcId="{42BF09E3-238E-49D0-879B-000671B7E1D9}" destId="{B7ED5621-5C02-438A-8E9A-11594009BD11}" srcOrd="0" destOrd="0" parTransId="{DF0A13AF-6255-4992-831F-F77F3827AEB9}" sibTransId="{E6C108E6-3B9A-470D-82F6-5477B1806D68}"/>
    <dgm:cxn modelId="{9D0BCF3D-9B51-47A6-9293-9A259A948C45}" type="presOf" srcId="{32F497D8-ECB0-41ED-964A-66F9CD9E2B64}" destId="{29458004-9C49-49C8-BE4F-5F5D7B1194A0}" srcOrd="0" destOrd="0" presId="urn:microsoft.com/office/officeart/2008/layout/VerticalCircleList"/>
    <dgm:cxn modelId="{2AD08D46-FD95-432F-AEAF-B3060B15D721}" type="presOf" srcId="{5682E10F-95C1-46D7-96B9-AEEFB992BE3C}" destId="{7379D4A3-575D-448E-A13C-FA1DE321B7D1}" srcOrd="0" destOrd="0" presId="urn:microsoft.com/office/officeart/2008/layout/VerticalCircleList"/>
    <dgm:cxn modelId="{00FF0070-AC2C-4DC8-A58A-2D2AAEF1E7AD}" srcId="{5682E10F-95C1-46D7-96B9-AEEFB992BE3C}" destId="{32F497D8-ECB0-41ED-964A-66F9CD9E2B64}" srcOrd="0" destOrd="0" parTransId="{D7B79DC0-A6C0-422C-BDF5-328EE78B2B32}" sibTransId="{3F0AECFF-7184-49BC-ADEE-68C5F3927CD9}"/>
    <dgm:cxn modelId="{2648687B-791B-404B-8D2B-8A5DBA0C3713}" type="presOf" srcId="{B7ED5621-5C02-438A-8E9A-11594009BD11}" destId="{BDF39FB6-95FC-4A99-876E-F13EFDE2E99E}" srcOrd="0" destOrd="0" presId="urn:microsoft.com/office/officeart/2008/layout/VerticalCircleList"/>
    <dgm:cxn modelId="{32F67C89-3510-4F59-ABB5-7633483B1864}" type="presOf" srcId="{42BF09E3-238E-49D0-879B-000671B7E1D9}" destId="{27A6865F-03C1-4942-A10A-6D5F9CA472B1}" srcOrd="0" destOrd="0" presId="urn:microsoft.com/office/officeart/2008/layout/VerticalCircleList"/>
    <dgm:cxn modelId="{91D25A92-9A45-4EE5-92BE-E0FC2A8DAA2F}" type="presOf" srcId="{52545F01-C266-405F-B25C-3B0B3ACC178A}" destId="{E95498C8-82B0-441F-9CAF-025339CF2C33}" srcOrd="0" destOrd="0" presId="urn:microsoft.com/office/officeart/2008/layout/VerticalCircleList"/>
    <dgm:cxn modelId="{A3D21B95-A75E-4AD3-950C-0ECE0BFABDCE}" type="presOf" srcId="{A19C6248-427F-4B4A-BA41-BD00F41A99F2}" destId="{38BEB3EC-B551-4CDD-B62A-04F59651D2C9}" srcOrd="0" destOrd="0" presId="urn:microsoft.com/office/officeart/2008/layout/VerticalCircleList"/>
    <dgm:cxn modelId="{7D911996-366B-43C4-A1F1-C5ADD4D91F71}" srcId="{32F497D8-ECB0-41ED-964A-66F9CD9E2B64}" destId="{011FD202-F825-42DB-ABF6-A023AC3309AF}" srcOrd="0" destOrd="0" parTransId="{F8C7270A-8B5D-40D9-BE1B-2759DC03C45D}" sibTransId="{1361F3CE-6782-4029-957A-E022B5692E96}"/>
    <dgm:cxn modelId="{27ADE6C7-B7B2-4C6F-8609-B1D797202F27}" srcId="{32F497D8-ECB0-41ED-964A-66F9CD9E2B64}" destId="{52545F01-C266-405F-B25C-3B0B3ACC178A}" srcOrd="1" destOrd="0" parTransId="{5663C3CE-B556-4470-A025-717CBB1DA043}" sibTransId="{CAC2D971-1EA5-4016-926D-65E6C9B3F085}"/>
    <dgm:cxn modelId="{1D10ADCB-E4C5-4EC3-B178-AB2D4C4C480E}" type="presOf" srcId="{011FD202-F825-42DB-ABF6-A023AC3309AF}" destId="{1EE5F78E-4B60-436E-82E7-CEEBAAB70A04}" srcOrd="0" destOrd="0" presId="urn:microsoft.com/office/officeart/2008/layout/VerticalCircleList"/>
    <dgm:cxn modelId="{3974C474-939B-4B41-AF08-C45AD85DC25C}" type="presParOf" srcId="{7379D4A3-575D-448E-A13C-FA1DE321B7D1}" destId="{430D1FB9-ADF1-498F-8BA2-A9C06FF54903}" srcOrd="0" destOrd="0" presId="urn:microsoft.com/office/officeart/2008/layout/VerticalCircleList"/>
    <dgm:cxn modelId="{C1CD9F21-4F87-4DAE-8D6F-50762C1ED188}" type="presParOf" srcId="{430D1FB9-ADF1-498F-8BA2-A9C06FF54903}" destId="{036294F7-2B42-44B2-822F-68DD3B4C8CBE}" srcOrd="0" destOrd="0" presId="urn:microsoft.com/office/officeart/2008/layout/VerticalCircleList"/>
    <dgm:cxn modelId="{81A5522E-A3F5-40F9-83C3-D05409F3DC35}" type="presParOf" srcId="{430D1FB9-ADF1-498F-8BA2-A9C06FF54903}" destId="{29FC861B-AB9B-4998-AF82-A02A17BF76B0}" srcOrd="1" destOrd="0" presId="urn:microsoft.com/office/officeart/2008/layout/VerticalCircleList"/>
    <dgm:cxn modelId="{5CB28DA3-EC01-44F1-A05D-EFD67EDEF0BD}" type="presParOf" srcId="{430D1FB9-ADF1-498F-8BA2-A9C06FF54903}" destId="{29458004-9C49-49C8-BE4F-5F5D7B1194A0}" srcOrd="2" destOrd="0" presId="urn:microsoft.com/office/officeart/2008/layout/VerticalCircleList"/>
    <dgm:cxn modelId="{D330E5B7-9877-44E1-B071-19AC6758F832}" type="presParOf" srcId="{430D1FB9-ADF1-498F-8BA2-A9C06FF54903}" destId="{35BE4A3F-B22F-4A5E-B46F-6388FD013D1A}" srcOrd="3" destOrd="0" presId="urn:microsoft.com/office/officeart/2008/layout/VerticalCircleList"/>
    <dgm:cxn modelId="{49B24010-85DB-44EA-9805-83C805389A0A}" type="presParOf" srcId="{35BE4A3F-B22F-4A5E-B46F-6388FD013D1A}" destId="{1EE5F78E-4B60-436E-82E7-CEEBAAB70A04}" srcOrd="0" destOrd="0" presId="urn:microsoft.com/office/officeart/2008/layout/VerticalCircleList"/>
    <dgm:cxn modelId="{FEF7105F-BC65-4934-87F8-FAF119AEDC8E}" type="presParOf" srcId="{35BE4A3F-B22F-4A5E-B46F-6388FD013D1A}" destId="{98D23559-B831-443A-9252-668C2F39F9E9}" srcOrd="1" destOrd="0" presId="urn:microsoft.com/office/officeart/2008/layout/VerticalCircleList"/>
    <dgm:cxn modelId="{FB54E4A0-E89F-4079-9518-5617F9338A77}" type="presParOf" srcId="{35BE4A3F-B22F-4A5E-B46F-6388FD013D1A}" destId="{E95498C8-82B0-441F-9CAF-025339CF2C33}" srcOrd="2" destOrd="0" presId="urn:microsoft.com/office/officeart/2008/layout/VerticalCircleList"/>
    <dgm:cxn modelId="{01DEC1A0-6846-48DA-A792-FD1BCEBABED0}" type="presParOf" srcId="{7379D4A3-575D-448E-A13C-FA1DE321B7D1}" destId="{D4E24AF8-B95B-418F-B53A-E49E3A6E0A2F}" srcOrd="1" destOrd="0" presId="urn:microsoft.com/office/officeart/2008/layout/VerticalCircleList"/>
    <dgm:cxn modelId="{9ECFB90E-CC60-4172-81B5-32D7A77683A7}" type="presParOf" srcId="{7379D4A3-575D-448E-A13C-FA1DE321B7D1}" destId="{BC7BAE76-1F95-4717-AA9D-24B80CA2C359}" srcOrd="2" destOrd="0" presId="urn:microsoft.com/office/officeart/2008/layout/VerticalCircleList"/>
    <dgm:cxn modelId="{A8B40AE6-16B6-41E5-882E-18AF8C1EA978}" type="presParOf" srcId="{BC7BAE76-1F95-4717-AA9D-24B80CA2C359}" destId="{B103AACD-763B-4CCF-8C63-EDD3945B32A7}" srcOrd="0" destOrd="0" presId="urn:microsoft.com/office/officeart/2008/layout/VerticalCircleList"/>
    <dgm:cxn modelId="{50CAAD1B-AED8-4C56-946C-D6C830D735CA}" type="presParOf" srcId="{BC7BAE76-1F95-4717-AA9D-24B80CA2C359}" destId="{AD205FAF-C86E-44C3-B5E2-7E390EF2971C}" srcOrd="1" destOrd="0" presId="urn:microsoft.com/office/officeart/2008/layout/VerticalCircleList"/>
    <dgm:cxn modelId="{AAD0187D-20A2-44BA-9DB6-FB71B8EB1138}" type="presParOf" srcId="{BC7BAE76-1F95-4717-AA9D-24B80CA2C359}" destId="{27A6865F-03C1-4942-A10A-6D5F9CA472B1}" srcOrd="2" destOrd="0" presId="urn:microsoft.com/office/officeart/2008/layout/VerticalCircleList"/>
    <dgm:cxn modelId="{5BF25863-90FD-47D1-A486-F8DECD6EBC83}" type="presParOf" srcId="{BC7BAE76-1F95-4717-AA9D-24B80CA2C359}" destId="{7E36141E-8A53-4F1A-9139-E41F97777CCA}" srcOrd="3" destOrd="0" presId="urn:microsoft.com/office/officeart/2008/layout/VerticalCircleList"/>
    <dgm:cxn modelId="{76C2D460-EC04-4941-9C74-67601CF0D441}" type="presParOf" srcId="{7E36141E-8A53-4F1A-9139-E41F97777CCA}" destId="{BDF39FB6-95FC-4A99-876E-F13EFDE2E99E}" srcOrd="0" destOrd="0" presId="urn:microsoft.com/office/officeart/2008/layout/VerticalCircleList"/>
    <dgm:cxn modelId="{25E58B4C-D7CF-4C61-BCB8-654F514F90A5}" type="presParOf" srcId="{7E36141E-8A53-4F1A-9139-E41F97777CCA}" destId="{FD0BE74E-E576-4A25-87F5-6D700E0079AF}" srcOrd="1" destOrd="0" presId="urn:microsoft.com/office/officeart/2008/layout/VerticalCircleList"/>
    <dgm:cxn modelId="{5E8EBEBA-4DD7-4020-AE87-23C4A8DB8FBB}" type="presParOf" srcId="{7E36141E-8A53-4F1A-9139-E41F97777CCA}" destId="{38BEB3EC-B551-4CDD-B62A-04F59651D2C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294F7-2B42-44B2-822F-68DD3B4C8CBE}">
      <dsp:nvSpPr>
        <dsp:cNvPr id="0" name=""/>
        <dsp:cNvSpPr/>
      </dsp:nvSpPr>
      <dsp:spPr>
        <a:xfrm>
          <a:off x="1681315" y="145869"/>
          <a:ext cx="5861717" cy="30129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FC861B-AB9B-4998-AF82-A02A17BF76B0}">
      <dsp:nvSpPr>
        <dsp:cNvPr id="0" name=""/>
        <dsp:cNvSpPr/>
      </dsp:nvSpPr>
      <dsp:spPr>
        <a:xfrm>
          <a:off x="3340063" y="277504"/>
          <a:ext cx="518822" cy="5423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458004-9C49-49C8-BE4F-5F5D7B1194A0}">
      <dsp:nvSpPr>
        <dsp:cNvPr id="0" name=""/>
        <dsp:cNvSpPr/>
      </dsp:nvSpPr>
      <dsp:spPr>
        <a:xfrm>
          <a:off x="4292710" y="236255"/>
          <a:ext cx="4977236" cy="54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rgbClr val="FFFF00"/>
              </a:solidFill>
            </a:rPr>
            <a:t>DV funkcijos efektyvumo vertinimo kriterijai, LRV nustatytos siektinos reikšmės</a:t>
          </a:r>
        </a:p>
      </dsp:txBody>
      <dsp:txXfrm>
        <a:off x="4292710" y="236255"/>
        <a:ext cx="4977236" cy="542329"/>
      </dsp:txXfrm>
    </dsp:sp>
    <dsp:sp modelId="{1EE5F78E-4B60-436E-82E7-CEEBAAB70A04}">
      <dsp:nvSpPr>
        <dsp:cNvPr id="0" name=""/>
        <dsp:cNvSpPr/>
      </dsp:nvSpPr>
      <dsp:spPr>
        <a:xfrm>
          <a:off x="3228326" y="1092016"/>
          <a:ext cx="3416389" cy="37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1" kern="1200" dirty="0"/>
            <a:t>DV funkcijos efektyvumo ataskaitos už 2012 – 2016 m. </a:t>
          </a:r>
        </a:p>
      </dsp:txBody>
      <dsp:txXfrm>
        <a:off x="3228326" y="1092016"/>
        <a:ext cx="3416389" cy="379440"/>
      </dsp:txXfrm>
    </dsp:sp>
    <dsp:sp modelId="{98D23559-B831-443A-9252-668C2F39F9E9}">
      <dsp:nvSpPr>
        <dsp:cNvPr id="0" name=""/>
        <dsp:cNvSpPr/>
      </dsp:nvSpPr>
      <dsp:spPr>
        <a:xfrm>
          <a:off x="3489299" y="1199274"/>
          <a:ext cx="8992" cy="89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5498C8-82B0-441F-9CAF-025339CF2C33}">
      <dsp:nvSpPr>
        <dsp:cNvPr id="0" name=""/>
        <dsp:cNvSpPr/>
      </dsp:nvSpPr>
      <dsp:spPr>
        <a:xfrm>
          <a:off x="2485098" y="1674257"/>
          <a:ext cx="3511828" cy="82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1" kern="1200" dirty="0"/>
            <a:t>LRVK sisteminio bendrųjų funkcijų pertvarkymo modelio ieška 2017 m. </a:t>
          </a:r>
        </a:p>
      </dsp:txBody>
      <dsp:txXfrm>
        <a:off x="2485098" y="1674257"/>
        <a:ext cx="3511828" cy="828509"/>
      </dsp:txXfrm>
    </dsp:sp>
    <dsp:sp modelId="{B103AACD-763B-4CCF-8C63-EDD3945B32A7}">
      <dsp:nvSpPr>
        <dsp:cNvPr id="0" name=""/>
        <dsp:cNvSpPr/>
      </dsp:nvSpPr>
      <dsp:spPr>
        <a:xfrm>
          <a:off x="1305441" y="2885016"/>
          <a:ext cx="6707417" cy="23866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205FAF-C86E-44C3-B5E2-7E390EF2971C}">
      <dsp:nvSpPr>
        <dsp:cNvPr id="0" name=""/>
        <dsp:cNvSpPr/>
      </dsp:nvSpPr>
      <dsp:spPr>
        <a:xfrm>
          <a:off x="3562787" y="2958195"/>
          <a:ext cx="429593" cy="4295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A6865F-03C1-4942-A10A-6D5F9CA472B1}">
      <dsp:nvSpPr>
        <dsp:cNvPr id="0" name=""/>
        <dsp:cNvSpPr/>
      </dsp:nvSpPr>
      <dsp:spPr>
        <a:xfrm>
          <a:off x="4319200" y="2959110"/>
          <a:ext cx="4950746" cy="375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rgbClr val="FFFF00"/>
              </a:solidFill>
            </a:rPr>
            <a:t>Bendrųjų funkcijų konsolidavimas</a:t>
          </a:r>
        </a:p>
      </dsp:txBody>
      <dsp:txXfrm>
        <a:off x="4319200" y="2959110"/>
        <a:ext cx="4950746" cy="375508"/>
      </dsp:txXfrm>
    </dsp:sp>
    <dsp:sp modelId="{BDF39FB6-95FC-4A99-876E-F13EFDE2E99E}">
      <dsp:nvSpPr>
        <dsp:cNvPr id="0" name=""/>
        <dsp:cNvSpPr/>
      </dsp:nvSpPr>
      <dsp:spPr>
        <a:xfrm>
          <a:off x="3938938" y="3290818"/>
          <a:ext cx="3267641" cy="1016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1" kern="1200" dirty="0"/>
            <a:t>LRVK 2018 m. įgyvendino ES lėšomis finansuotus bendrųjų funkcijų vertinimo projektus, pradėjo veikti NBFC</a:t>
          </a:r>
        </a:p>
      </dsp:txBody>
      <dsp:txXfrm>
        <a:off x="3938938" y="3290818"/>
        <a:ext cx="3267641" cy="1016183"/>
      </dsp:txXfrm>
    </dsp:sp>
    <dsp:sp modelId="{FD0BE74E-E576-4A25-87F5-6D700E0079AF}">
      <dsp:nvSpPr>
        <dsp:cNvPr id="0" name=""/>
        <dsp:cNvSpPr/>
      </dsp:nvSpPr>
      <dsp:spPr>
        <a:xfrm>
          <a:off x="3754644" y="4357044"/>
          <a:ext cx="6192" cy="6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BEB3EC-B551-4CDD-B62A-04F59651D2C9}">
      <dsp:nvSpPr>
        <dsp:cNvPr id="0" name=""/>
        <dsp:cNvSpPr/>
      </dsp:nvSpPr>
      <dsp:spPr>
        <a:xfrm>
          <a:off x="2572314" y="4336435"/>
          <a:ext cx="2892554" cy="59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b="1" kern="1200" dirty="0"/>
            <a:t>Bendrųjų funkcijų pertvarkymas (LRV pasitarimų protokolai, atskiri pavedimai susijusioms institucijoms)</a:t>
          </a:r>
        </a:p>
      </dsp:txBody>
      <dsp:txXfrm>
        <a:off x="2572314" y="4336435"/>
        <a:ext cx="2892554" cy="597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82EFC-A159-439F-B3D1-551DC1E439D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ECF6-467D-4F4F-9A51-BA3CFA1866D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lt-LT"/>
              <a:t>2018 m. kovo 2 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hyperlink" Target="http://finmin.lrv.lt/lt/veiklos-sritys/veiklos-efektyvumo-tobulinimas/bendruju-funkciju-efektyvuma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5781" y="6303146"/>
            <a:ext cx="3261472" cy="319596"/>
          </a:xfrm>
        </p:spPr>
        <p:txBody>
          <a:bodyPr/>
          <a:lstStyle/>
          <a:p>
            <a:pPr algn="ctr"/>
            <a:r>
              <a:rPr lang="lt-LT" dirty="0"/>
              <a:t>2018 m. vasario 28 d., Vilnius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7284" y="481061"/>
            <a:ext cx="2135353" cy="20083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489448"/>
            <a:ext cx="10972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>
                <a:cs typeface="Times New Roman" panose="02020603050405020304" pitchFamily="18" charset="0"/>
              </a:rPr>
              <a:t>DOKUMENTŲ VALDYMO REGLAMENTAVIMO INICIATYVOS IR SIEKIAMI POKYČIAI</a:t>
            </a:r>
            <a:endParaRPr lang="lt-LT" sz="4400" b="1" dirty="0">
              <a:cs typeface="Times New Roman" panose="02020603050405020304" pitchFamily="18" charset="0"/>
            </a:endParaRPr>
          </a:p>
          <a:p>
            <a:pPr algn="ctr"/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LVAT 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ir archyvų valdymo ir naudojimo skyriaus vedėja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Daiva Lukšaitė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4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70451" y="452718"/>
            <a:ext cx="9613784" cy="1400530"/>
          </a:xfrm>
        </p:spPr>
        <p:txBody>
          <a:bodyPr/>
          <a:lstStyle/>
          <a:p>
            <a:pPr algn="ctr"/>
            <a:r>
              <a:rPr lang="lt-LT" altLang="lt-LT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DOKUMENTŲ VALDYMĄ REGLAMENTUOJANČIŲ TEISĖS AKTŲ PAKEITIMAS </a:t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03312" y="1761688"/>
            <a:ext cx="8946541" cy="49302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sz="2400" dirty="0">
                <a:latin typeface="+mn-lt"/>
                <a:cs typeface="Times New Roman" panose="02020603050405020304" pitchFamily="18" charset="0"/>
              </a:rPr>
              <a:t>Svarstoma:</a:t>
            </a:r>
            <a:endParaRPr lang="lt-LT" sz="2400" dirty="0">
              <a:latin typeface="+mn-lt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+mn-lt"/>
                <a:cs typeface="Times New Roman" panose="02020603050405020304" pitchFamily="18" charset="0"/>
              </a:rPr>
              <a:t>Atsisakyti rekvizitų dėstymo aprašymo ir numatyti, kokie dokumento elementai yra privalomi.</a:t>
            </a:r>
            <a:endParaRPr lang="lt-LT" sz="2400" dirty="0">
              <a:latin typeface="+mn-lt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+mn-lt"/>
                <a:cs typeface="Times New Roman" panose="02020603050405020304" pitchFamily="18" charset="0"/>
              </a:rPr>
              <a:t>Atsisakyti parašo kaip privalomo rekvizito.</a:t>
            </a:r>
            <a:endParaRPr lang="lt-LT" altLang="lt-LT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+mn-lt"/>
                <a:cs typeface="Times New Roman" panose="02020603050405020304" pitchFamily="18" charset="0"/>
              </a:rPr>
              <a:t>Atsisakyti dokumentų bylų sudarymo pagal formas (E, VG ir pan.)</a:t>
            </a:r>
            <a:endParaRPr lang="lt-LT" sz="2400" dirty="0">
              <a:latin typeface="+mn-lt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+mn-lt"/>
                <a:cs typeface="Times New Roman" panose="02020603050405020304" pitchFamily="18" charset="0"/>
              </a:rPr>
              <a:t>Numatyti, kad įstaigos dokumentų skaitmenines kopijas galėtų perduoti valstybės archyvams. Tai sietina su situacija, kai įstaiga gautas skaitmenines kopijas valdo originalo teisėmis ir yra numatyta tokias kopijas saugoti nuolat.</a:t>
            </a:r>
            <a:endParaRPr lang="lt-LT" sz="2400" dirty="0">
              <a:latin typeface="+mn-lt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+mn-lt"/>
                <a:cs typeface="Times New Roman" panose="02020603050405020304" pitchFamily="18" charset="0"/>
              </a:rPr>
              <a:t>Peržiūrėti dokumentų tvarkymo ir apskaitos reikalavimus, susijusius su bylų lapų numeravimu, apskaitos dokumentų sudarymu, kartu ir dokumentų perdavimu į valstybės archyvus.</a:t>
            </a:r>
            <a:endParaRPr lang="lt-LT" altLang="lt-LT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q"/>
              <a:defRPr/>
            </a:pP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q"/>
              <a:defRPr/>
            </a:pPr>
            <a:r>
              <a:rPr lang="lt-LT" altLang="lt-LT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Dokumentų valdymą reglamentuojančių teisės aktų pakeitimas siejamas su dokumentų valdymo funkcijos konsolidavimu. </a:t>
            </a:r>
            <a:endParaRPr lang="lt-LT" altLang="lt-LT" dirty="0">
              <a:solidFill>
                <a:schemeClr val="accent4"/>
              </a:solidFill>
              <a:latin typeface="+mn-lt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723" y="5804826"/>
            <a:ext cx="943229" cy="8871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altLang="lt-LT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ELEKTRONINIŲ DOKUMENTŲ VALDYMĄ REGLAMENTUOJANČIŲ TEISĖS AKTŲ PAKEITIMAS </a:t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36200" y="1770077"/>
            <a:ext cx="8946541" cy="5027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>
                <a:latin typeface="+mn-lt"/>
                <a:cs typeface="Times New Roman" panose="02020603050405020304" pitchFamily="18" charset="0"/>
              </a:rPr>
              <a:t>Svarstoma:</a:t>
            </a:r>
            <a:endParaRPr lang="lt-LT" sz="2400" dirty="0">
              <a:latin typeface="+mn-lt"/>
              <a:cs typeface="Times New Roman" panose="02020603050405020304" pitchFamily="18" charset="0"/>
            </a:endParaRPr>
          </a:p>
          <a:p>
            <a:r>
              <a:rPr lang="lt-LT" dirty="0">
                <a:latin typeface="+mn-lt"/>
                <a:cs typeface="Times New Roman" panose="02020603050405020304" pitchFamily="18" charset="0"/>
              </a:rPr>
              <a:t>Peržiūrėti elektroninių dokumentų privalomųjų metaduomenų poreikį.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r>
              <a:rPr lang="lt-LT" dirty="0">
                <a:latin typeface="+mn-lt"/>
                <a:cs typeface="Times New Roman" panose="02020603050405020304" pitchFamily="18" charset="0"/>
              </a:rPr>
              <a:t>Supaprasti elektroninių dokumentų rengimą.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r>
              <a:rPr lang="lt-LT" dirty="0">
                <a:latin typeface="+mn-lt"/>
                <a:cs typeface="Times New Roman" panose="02020603050405020304" pitchFamily="18" charset="0"/>
              </a:rPr>
              <a:t>Numatyti, kokie el. dokumentai turi būti privalomai rengiami kaip oficialieji (pvz., ADOC formatu).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r>
              <a:rPr lang="lt-LT" dirty="0">
                <a:latin typeface="+mn-lt"/>
                <a:cs typeface="Times New Roman" panose="02020603050405020304" pitchFamily="18" charset="0"/>
              </a:rPr>
              <a:t>Parengti gaires ne oficialiųjų el. dokumentų rengimui.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r>
              <a:rPr lang="lt-LT" dirty="0">
                <a:latin typeface="+mn-lt"/>
                <a:cs typeface="Times New Roman" panose="02020603050405020304" pitchFamily="18" charset="0"/>
              </a:rPr>
              <a:t>Svarstyti iš naujo kvalifikuotų el. parašų ir kvalifikuotų laiko žymų naudojimo klausimą.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r>
              <a:rPr lang="lt-LT" dirty="0">
                <a:latin typeface="+mn-lt"/>
                <a:cs typeface="Times New Roman" panose="02020603050405020304" pitchFamily="18" charset="0"/>
              </a:rPr>
              <a:t>Suderinti taisyklių nuostatas su  Elektroninės atpažinties ir patikimumo užtikrinimo paslaugų įstatymu.</a:t>
            </a:r>
            <a:endParaRPr lang="lt-LT" sz="2400" dirty="0">
              <a:latin typeface="+mn-lt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q"/>
              <a:defRPr/>
            </a:pPr>
            <a:r>
              <a:rPr lang="lt-LT" altLang="lt-LT" dirty="0">
                <a:solidFill>
                  <a:schemeClr val="accent4"/>
                </a:solidFill>
                <a:latin typeface="+mn-lt"/>
                <a:cs typeface="Times New Roman" panose="02020603050405020304" pitchFamily="18" charset="0"/>
              </a:rPr>
              <a:t>Dokumentų valdymą reglamentuojančių teisės aktų pakeitimas siejamas su dokumentų valdymo funkcijos konsolidavimu. </a:t>
            </a:r>
            <a:endParaRPr lang="lt-LT" altLang="lt-LT" dirty="0">
              <a:solidFill>
                <a:schemeClr val="accent4"/>
              </a:solidFill>
              <a:latin typeface="+mn-lt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723" y="5804826"/>
            <a:ext cx="943229" cy="8871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altLang="lt-LT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SIEKIAMI POKYČIAI </a:t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36200" y="1770077"/>
            <a:ext cx="8946541" cy="3954862"/>
          </a:xfrm>
        </p:spPr>
        <p:txBody>
          <a:bodyPr>
            <a:normAutofit/>
          </a:bodyPr>
          <a:lstStyle/>
          <a:p>
            <a:r>
              <a:rPr lang="lt-LT" dirty="0">
                <a:latin typeface="+mn-lt"/>
                <a:cs typeface="Times New Roman" panose="02020603050405020304" pitchFamily="18" charset="0"/>
              </a:rPr>
              <a:t>Valstybės mastu sutaupyti bendrųjų funkcijų atlikimui skiriamas lėšas ir tokias funkcijas vykdyti efektyviau;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r>
              <a:rPr lang="lt-LT" dirty="0">
                <a:latin typeface="+mn-lt"/>
                <a:cs typeface="Times New Roman" panose="02020603050405020304" pitchFamily="18" charset="0"/>
              </a:rPr>
              <a:t>Sumažinti dokumentų valdymo funkcijai atlikti naudojamų įrankių įvairovę ir kiekį;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r>
              <a:rPr lang="lt-LT" dirty="0">
                <a:latin typeface="+mn-lt"/>
                <a:cs typeface="Times New Roman" panose="02020603050405020304" pitchFamily="18" charset="0"/>
              </a:rPr>
              <a:t>Suvienodinti dokumentų valdymo procesų brandą;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r>
              <a:rPr lang="lt-LT" dirty="0">
                <a:latin typeface="+mn-lt"/>
                <a:cs typeface="Times New Roman" panose="02020603050405020304" pitchFamily="18" charset="0"/>
              </a:rPr>
              <a:t>Supaprastinti dokumentų valdymo procesus ir procedūras;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r>
              <a:rPr lang="lt-LT" dirty="0">
                <a:latin typeface="+mn-lt"/>
                <a:cs typeface="Times New Roman" panose="02020603050405020304" pitchFamily="18" charset="0"/>
              </a:rPr>
              <a:t>Sudaryti teisines, infrastruktūros galimybes valstybės archyvams sukaupti įvairialypį dokumentinį paveldą;</a:t>
            </a:r>
            <a:endParaRPr lang="lt-LT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723" y="5804826"/>
            <a:ext cx="943229" cy="8871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7188" y="575148"/>
            <a:ext cx="545282" cy="512860"/>
          </a:xfrm>
          <a:prstGeom prst="rect">
            <a:avLst/>
          </a:prstGeom>
        </p:spPr>
      </p:pic>
      <p:sp>
        <p:nvSpPr>
          <p:cNvPr id="5" name="Stačiakampis 2"/>
          <p:cNvSpPr/>
          <p:nvPr/>
        </p:nvSpPr>
        <p:spPr>
          <a:xfrm>
            <a:off x="3432175" y="7588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3200" b="1" dirty="0">
                <a:latin typeface="+mj-lt"/>
                <a:cs typeface="Times New Roman" panose="02020603050405020304" pitchFamily="18" charset="0"/>
              </a:rPr>
              <a:t>PRAŠOME KLAUSTI...</a:t>
            </a:r>
            <a:endParaRPr lang="lt-LT" sz="32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69" y="1416019"/>
            <a:ext cx="4857206" cy="4857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485139"/>
          </a:xfrm>
        </p:spPr>
        <p:txBody>
          <a:bodyPr/>
          <a:lstStyle/>
          <a:p>
            <a:pPr algn="ctr"/>
            <a:r>
              <a:rPr lang="lt-LT" altLang="lt-LT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ĮSTATYMINIO REGLAMENTAVIMO PAKEITIMAI </a:t>
            </a:r>
            <a:endParaRPr lang="lt-LT" sz="2800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45131" y="1429305"/>
            <a:ext cx="9555881" cy="4854049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PIRMASIS ETAPAS</a:t>
            </a: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Dokumentų ir archyvų įstatymo pakeitimo projektas, kuriuo keičiami įstatymo 10, 11 ir 12 straipsniai </a:t>
            </a:r>
            <a:r>
              <a:rPr lang="lt-LT" altLang="lt-LT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(įstatymo projektą LRS numatoma pateikti 2019 m. pavasario sesijoje)</a:t>
            </a:r>
            <a:endParaRPr lang="lt-LT" altLang="lt-LT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lt-LT" dirty="0">
                <a:latin typeface="+mn-lt"/>
                <a:cs typeface="Times New Roman" panose="02020603050405020304" pitchFamily="18" charset="0"/>
              </a:rPr>
              <a:t>Sudaryti teisinę galimybę įtraukimu į apskaitą laikyti ne tik „registravimo“ faktą dokumentų registre, bet ir IS priemonėmis.</a:t>
            </a:r>
            <a:endParaRPr lang="lt-LT" altLang="lt-LT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lt-LT" dirty="0">
                <a:latin typeface="+mn-lt"/>
                <a:cs typeface="Times New Roman" panose="02020603050405020304" pitchFamily="18" charset="0"/>
              </a:rPr>
              <a:t>Sudaryti teisinę galimybę trumpai ir (ar) ilgai saugomus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+mn-lt"/>
                <a:cs typeface="Times New Roman" panose="02020603050405020304" pitchFamily="18" charset="0"/>
              </a:rPr>
              <a:t>popierinius dokumentus išsaugoti elektronine forma, t. y. kita forma, nei jie buvo sukurti.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723" y="5804826"/>
            <a:ext cx="943229" cy="8871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485139"/>
          </a:xfrm>
        </p:spPr>
        <p:txBody>
          <a:bodyPr/>
          <a:lstStyle/>
          <a:p>
            <a:pPr algn="ctr"/>
            <a:r>
              <a:rPr lang="lt-LT" altLang="lt-LT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ĮSTATYMINIO REGLAMENTAVIMO PAKEITIMAI </a:t>
            </a:r>
            <a:endParaRPr lang="lt-LT" sz="2800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45131" y="1429305"/>
            <a:ext cx="9555881" cy="4854049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ANTRASIS ETAPAS</a:t>
            </a: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Dokumentų ir archyvų įstatymo pakeitimo projektas, kuriuo keičiami įstatymo 15 ir 19 straipsniai </a:t>
            </a:r>
            <a:r>
              <a:rPr lang="lt-LT" altLang="lt-LT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(įstatymo projektas bus parengtas ir pateiktas Lietuvos Respublikos kultūros ministerijai per 2019 m. I ketvirtį).</a:t>
            </a:r>
            <a:endParaRPr lang="lt-LT" altLang="lt-LT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Pakeisti teisinį reguliavimą taip, kad veikiančių registrų, VIS duomenis, turinčius archyvinės reikšmės (istorinių ir kitų tyrimų tikslais), būtų galima perduoti į valstybės archyvus.</a:t>
            </a: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Pakeisti teisinį reguliavimą, valstybės archyvų atliekamus procesus taip, kad veikiančių registrų, VIS duomenų archyvinę reikšmę vertintų archyvarai ir priimtų sprendimus dėl jų saugojimo nuolat.</a:t>
            </a: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723" y="5804826"/>
            <a:ext cx="943229" cy="8871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4078"/>
          </a:xfrm>
        </p:spPr>
        <p:txBody>
          <a:bodyPr/>
          <a:lstStyle/>
          <a:p>
            <a:pPr algn="ctr"/>
            <a:r>
              <a:rPr lang="lt-LT" altLang="lt-LT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DOKUMENTŲ VALDYMO FUNKCIJOS KONSOLIDAVIMO (PERTVARKYMO) ASPEKTAI</a:t>
            </a:r>
            <a:endParaRPr lang="lt-LT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</p:nvPr>
        </p:nvGraphicFramePr>
        <p:xfrm>
          <a:off x="1061776" y="1349406"/>
          <a:ext cx="9269947" cy="540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723" y="5804826"/>
            <a:ext cx="943229" cy="887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843423"/>
          </a:xfrm>
        </p:spPr>
        <p:txBody>
          <a:bodyPr/>
          <a:lstStyle/>
          <a:p>
            <a:pPr algn="ctr"/>
            <a:r>
              <a:rPr lang="lt-LT" altLang="lt-LT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DOKUMENTŲ VALDYMO EFEKTYVUMO VERTINIMAS</a:t>
            </a:r>
            <a:endParaRPr lang="lt-LT" sz="2800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45131" y="1162975"/>
            <a:ext cx="10230015" cy="5120379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lt-LT" b="1" dirty="0"/>
              <a:t>Ne kartą atlikus DV funkcijos efektyvumo vertinimo kriterijų analizę, buvo prieita prie išvados, kad reikalinga sistemiškai peržiūrėti dokumentų valdymo funkcijos efektyvumo vertinimo procesą. </a:t>
            </a:r>
            <a:endParaRPr lang="lt-LT" b="1" dirty="0"/>
          </a:p>
          <a:p>
            <a:pPr algn="just">
              <a:defRPr/>
            </a:pPr>
            <a:r>
              <a:rPr lang="lt-LT" dirty="0"/>
              <a:t>LVAT 2015-07-15 raštu Nr. (1.13 E) V4-412 Lietuvos Respublikos vidaus reikalų ministerijai pateikė pasiūlymus dėl Viešojo valdymo tobulinimo 2012–2020 metų programos įgyvendinimo 2016–2018 metų veiksmų plano (2016–2018 metų veiksmų plano) projekto, ir vienas iš pasiūlymų – vykdyti projektą „Dokumentų valdymo funkcijos efektyvumo vertinimo sistemos sukūrimas“. Projektui VRM preliminariai buvo numačius skirti lėšas.  </a:t>
            </a:r>
            <a:endParaRPr lang="lt-LT" dirty="0"/>
          </a:p>
          <a:p>
            <a:pPr algn="just">
              <a:defRPr/>
            </a:pPr>
            <a:r>
              <a:rPr lang="lt-LT" dirty="0"/>
              <a:t>2016 m. I metų pusėje LVAT neoficialiai informuota, kad tokio pobūdžio projektas integruotinas į Lietuvos Respublikos finansų ministerijos numatytą rengti bendrųjų funkcijų efektyvumo didinimo koncepcijos projektą (tokio projekto rengimas buvo numatytas Lietuvos Respublikos Vyriausybės 2015 m. spalio 5 d. pasitarimo protokolu (svarstytas 7 klausimas „Dėl Vyriausybei atskaitingų institucijų ir įstaigų bendrųjų funkcijų 2014 m. efektyvumo vertinimo ataskaitos“). </a:t>
            </a:r>
            <a:endParaRPr lang="lt-LT" dirty="0"/>
          </a:p>
          <a:p>
            <a:pPr algn="just">
              <a:defRPr/>
            </a:pPr>
            <a:r>
              <a:rPr lang="lt-LT" dirty="0"/>
              <a:t>2017 m. pradžioje LVAT informuota, kad minėtą koncepcijos projektą koordinuoja LRVK. </a:t>
            </a:r>
            <a:endParaRPr lang="lt-LT" dirty="0"/>
          </a:p>
          <a:p>
            <a:pPr algn="just">
              <a:defRPr/>
            </a:pPr>
            <a:r>
              <a:rPr lang="lt-LT" b="1" dirty="0"/>
              <a:t>Veiklos efektyvumo vertinimo kriterijų sąrašas, </a:t>
            </a:r>
            <a:r>
              <a:rPr lang="lt-LT" dirty="0"/>
              <a:t>patvirtintas Lietuvos Respublikos finansų ministro 2010 m. spalio 25 d. įsakymu Nr. 1K-330 „</a:t>
            </a:r>
            <a:r>
              <a:rPr lang="lt-LT" b="1" dirty="0"/>
              <a:t>Dėl Strateginio planavimo metodikos įgyvendinimo ir vertinimo kriterijų“ </a:t>
            </a:r>
            <a:r>
              <a:rPr lang="lt-LT" dirty="0"/>
              <a:t>(2018 m. birželio 18 d. įsakymo Nr. 1K-222 redakcija) tebegalioja. </a:t>
            </a:r>
            <a:endParaRPr lang="lt-LT" dirty="0"/>
          </a:p>
          <a:p>
            <a:pPr algn="just">
              <a:defRPr/>
            </a:pP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723" y="5804826"/>
            <a:ext cx="943229" cy="887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0055"/>
          </a:xfrm>
        </p:spPr>
        <p:txBody>
          <a:bodyPr/>
          <a:lstStyle/>
          <a:p>
            <a:pPr algn="ctr"/>
            <a:r>
              <a:rPr lang="lt-LT" sz="2400" b="1" dirty="0"/>
              <a:t>VEIKLOS EFEKTYVUMO VERTINIMO KRITERIJŲ SĄRAŠAS</a:t>
            </a:r>
            <a:br>
              <a:rPr lang="lt-LT" sz="2400" b="1" dirty="0"/>
            </a:br>
            <a:r>
              <a:rPr lang="lt-LT" sz="2400" b="1" dirty="0">
                <a:hlinkClick r:id="rId1"/>
              </a:rPr>
              <a:t>http://finmin.lrv.lt/lt/veiklos-sritys/veiklos-efektyvumo-tobulinimas/bendruju-funkciju-efektyvumas</a:t>
            </a:r>
            <a:br>
              <a:rPr lang="lt-LT" sz="2400" b="1" dirty="0"/>
            </a:br>
            <a:br>
              <a:rPr lang="lt-LT" dirty="0"/>
            </a:b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08" y="1979720"/>
            <a:ext cx="11683013" cy="4643021"/>
          </a:xfrm>
        </p:spPr>
      </p:pic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4078"/>
          </a:xfrm>
        </p:spPr>
        <p:txBody>
          <a:bodyPr/>
          <a:lstStyle/>
          <a:p>
            <a:pPr algn="ctr"/>
            <a:r>
              <a:rPr lang="lt-LT" altLang="lt-LT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DOKUMENTŲ VALDYMO FUNKCIJOS KONSOLIDAVIMO (PERTVARKYMO) ASPEKTAI</a:t>
            </a:r>
            <a:endParaRPr lang="lt-LT" sz="2800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45131" y="1526796"/>
            <a:ext cx="9546433" cy="500822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LRVK iniciatyva per 2018 m. I–III ketvirčius įvykdytas projektas „</a:t>
            </a:r>
            <a:r>
              <a:rPr lang="lt-LT" altLang="lt-L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Pasirengimas bendrųjų funkcijų viešajame sektoriuje konsolidavimui</a:t>
            </a: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“, kurio rezultatas – Dokumentų valdymo funkcijos situacijos analizė ir konsolidavimo galimybės.</a:t>
            </a: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lt-LT" altLang="lt-L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Esminiai siūlymai</a:t>
            </a:r>
            <a:r>
              <a:rPr lang="lt-LT" altLang="lt-L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lt-LT" altLang="lt-LT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Mažinti</a:t>
            </a:r>
            <a:r>
              <a:rPr lang="lt-LT" b="1" dirty="0">
                <a:latin typeface="+mn-lt"/>
                <a:cs typeface="Times New Roman" panose="02020603050405020304" pitchFamily="18" charset="0"/>
              </a:rPr>
              <a:t> oficialiųjų dokumentų kiekį </a:t>
            </a:r>
            <a:r>
              <a:rPr lang="lt-LT" dirty="0">
                <a:latin typeface="+mn-lt"/>
                <a:cs typeface="Times New Roman" panose="02020603050405020304" pitchFamily="18" charset="0"/>
              </a:rPr>
              <a:t>dokumentų valdymo sistemose, atitinkamų sričių oficialiuosius dokumentus perkeliant į centrines atitinkamų veiklos sričių informacines sistemas. 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Palaipsniui pereiti nuo oficialiųjų dokumentų valdymo prie dokumentų (įrašų) valdymo</a:t>
            </a:r>
            <a:r>
              <a:rPr lang="lt-LT" dirty="0">
                <a:latin typeface="+mn-lt"/>
                <a:cs typeface="Times New Roman" panose="02020603050405020304" pitchFamily="18" charset="0"/>
              </a:rPr>
              <a:t>, toliau mažinti popierinių dokumentų skaičių valstybės institucijose ir palaipsniui pereiti prie bendros dokumentų valdymo informacinės sistemos dokumentų mainams įstaigose vykdyti.</a:t>
            </a:r>
            <a:endParaRPr lang="lt-LT" altLang="lt-LT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723" y="5804826"/>
            <a:ext cx="943229" cy="887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302004"/>
            <a:ext cx="9404723" cy="880845"/>
          </a:xfrm>
        </p:spPr>
        <p:txBody>
          <a:bodyPr/>
          <a:lstStyle/>
          <a:p>
            <a:pPr algn="ctr"/>
            <a:r>
              <a:rPr lang="lt-LT" altLang="lt-LT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DOKUMENTŲ VALDYMO  FUNKCIJOS KONSOLIDAVIMO (PERTVARKYMO) ASPEKTAI</a:t>
            </a:r>
            <a:endParaRPr lang="lt-LT" sz="2800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35561" y="1300295"/>
            <a:ext cx="10859181" cy="4772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>
                <a:latin typeface="+mn-lt"/>
                <a:cs typeface="Times New Roman" panose="02020603050405020304" pitchFamily="18" charset="0"/>
              </a:rPr>
              <a:t>Lietuvos Respublikos Vyriausybės pasitarimo protokolu (</a:t>
            </a: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m. rugsėjo 4 d. Nr. 40</a:t>
            </a:r>
            <a:r>
              <a:rPr lang="lt-LT" dirty="0"/>
              <a:t>)</a:t>
            </a:r>
            <a:r>
              <a:rPr lang="lt-LT" dirty="0">
                <a:latin typeface="+mn-lt"/>
                <a:cs typeface="Times New Roman" panose="02020603050405020304" pitchFamily="18" charset="0"/>
              </a:rPr>
              <a:t>: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pPr lvl="0" algn="just"/>
            <a:r>
              <a:rPr lang="lt-LT" dirty="0">
                <a:latin typeface="+mn-lt"/>
                <a:cs typeface="Times New Roman" panose="02020603050405020304" pitchFamily="18" charset="0"/>
              </a:rPr>
              <a:t>Pavesta Vidaus reikalų ministerijai, Kultūros ministerijai ir Ūkio ministerijai iki 2018 m. gruodžio 31 d.:</a:t>
            </a:r>
            <a:endParaRPr lang="lt-LT" dirty="0">
              <a:latin typeface="+mn-lt"/>
              <a:cs typeface="Times New Roman" panose="02020603050405020304" pitchFamily="18" charset="0"/>
            </a:endParaRPr>
          </a:p>
          <a:p>
            <a:pPr lvl="1" algn="just"/>
            <a:r>
              <a:rPr lang="lt-L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pateikti Vyriausybei pasiūlymus </a:t>
            </a:r>
            <a:r>
              <a:rPr lang="lt-LT" sz="2000" dirty="0">
                <a:latin typeface="+mn-lt"/>
                <a:cs typeface="Times New Roman" panose="02020603050405020304" pitchFamily="18" charset="0"/>
              </a:rPr>
              <a:t>dėl Įstaigų atliekamos dokumentų valdymo funkcijų efektyvumo didinimo priemonių, etapų ir apimties;</a:t>
            </a:r>
            <a:endParaRPr lang="lt-LT" sz="2000" dirty="0">
              <a:latin typeface="+mn-lt"/>
              <a:cs typeface="Times New Roman" panose="02020603050405020304" pitchFamily="18" charset="0"/>
            </a:endParaRPr>
          </a:p>
          <a:p>
            <a:pPr lvl="1" algn="just"/>
            <a:r>
              <a:rPr lang="lt-L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sudaryti darbo grupę</a:t>
            </a:r>
            <a:r>
              <a:rPr lang="lt-LT" sz="2000" dirty="0">
                <a:latin typeface="+mn-lt"/>
                <a:cs typeface="Times New Roman" panose="02020603050405020304" pitchFamily="18" charset="0"/>
              </a:rPr>
              <a:t>, kuri koordinuotų ministerijų pasiūlymų įgyvendinimą.</a:t>
            </a:r>
            <a:endParaRPr lang="lt-LT" sz="2000" dirty="0">
              <a:latin typeface="+mn-lt"/>
              <a:cs typeface="Times New Roman" panose="02020603050405020304" pitchFamily="18" charset="0"/>
            </a:endParaRPr>
          </a:p>
          <a:p>
            <a:pPr lvl="0" algn="just"/>
            <a:r>
              <a:rPr lang="lt-LT" dirty="0">
                <a:latin typeface="+mn-lt"/>
                <a:cs typeface="Times New Roman" panose="02020603050405020304" pitchFamily="18" charset="0"/>
              </a:rPr>
              <a:t>Pavesta Vidaus reikalų ministerijai kartu su Finansų ministerija iki 2018 m. gruodžio 31 d. </a:t>
            </a:r>
            <a:r>
              <a:rPr lang="lt-L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pateikti Vyriausybei pasiūlymus dėl dokumentų valdymo funkcijų efektyvumo didinimo finansavimo. </a:t>
            </a:r>
            <a:endParaRPr lang="lt-L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1723" y="5804826"/>
            <a:ext cx="943229" cy="887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6955"/>
          </a:xfrm>
        </p:spPr>
        <p:txBody>
          <a:bodyPr/>
          <a:lstStyle/>
          <a:p>
            <a:pPr algn="ctr"/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VALDYMO FUNKCIJŲ EFEKTYVUMO DIDINIMO PRIEMONIŲ PLANAS</a:t>
            </a:r>
            <a:b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(PRITARTA 2019-01-30 VYKUSIAME LRV PASITARIME)</a:t>
            </a:r>
            <a:endParaRPr lang="lt-LT" sz="20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86432" y="1526651"/>
            <a:ext cx="10929492" cy="5167112"/>
          </a:xfrm>
        </p:spPr>
        <p:txBody>
          <a:bodyPr>
            <a:normAutofit lnSpcReduction="10000"/>
          </a:bodyPr>
          <a:lstStyle/>
          <a:p>
            <a:pPr lvl="0"/>
            <a:r>
              <a:rPr lang="lt-LT" dirty="0"/>
              <a:t>Siekiant sudaryti sąlygas ir užtikrinti galimybes įstaigoms, greta tradicinių rašytinių ar jiems prilygintų dokumentų, valdyti įrašus, pavesti:</a:t>
            </a:r>
            <a:endParaRPr lang="lt-LT" dirty="0"/>
          </a:p>
          <a:p>
            <a:pPr lvl="1"/>
            <a:r>
              <a:rPr lang="lt-LT" b="1" dirty="0"/>
              <a:t>Lietuvos vyriausiojo archyvaro tarnybai </a:t>
            </a:r>
            <a:r>
              <a:rPr lang="lt-LT" dirty="0"/>
              <a:t>ir Lietuvos Respublikos vidaus reikalų ministerijai iki 2019 m. rugsėjo 1 d. </a:t>
            </a:r>
            <a:r>
              <a:rPr lang="lt-LT" b="1" dirty="0"/>
              <a:t>nustatyti įrašų rengimo, apskaitos, tvarkymo, saugojimo, naikinimo reikalavimus;</a:t>
            </a:r>
            <a:endParaRPr lang="lt-LT" b="1" dirty="0"/>
          </a:p>
          <a:p>
            <a:pPr lvl="1"/>
            <a:r>
              <a:rPr lang="lt-LT" b="1" dirty="0"/>
              <a:t>Lietuvos vyriausiojo archyvaro tarnybai</a:t>
            </a:r>
            <a:r>
              <a:rPr lang="lt-LT" dirty="0"/>
              <a:t>:</a:t>
            </a:r>
            <a:endParaRPr lang="lt-LT" dirty="0"/>
          </a:p>
          <a:p>
            <a:pPr lvl="2"/>
            <a:r>
              <a:rPr lang="lt-LT" dirty="0"/>
              <a:t>iki 2019 m. rugsėjo 1 d. pakeisti tradicinių rašytinių ar jiems prilygintų dokumentų valdymą reglamentuojančius teisės aktus taip, kad būtų supaprastinti jų administravimo procesai;</a:t>
            </a:r>
            <a:endParaRPr lang="lt-LT" dirty="0"/>
          </a:p>
          <a:p>
            <a:pPr lvl="2"/>
            <a:r>
              <a:rPr lang="lt-LT" dirty="0"/>
              <a:t>iki 2019 m. rugsėjo 1 d. nustatyti popierinių dokumentų atrankos ir išsaugojimo elektronine forma reikalavimus, tokiu būdu nesaugant sukurto dokumento originalo;</a:t>
            </a:r>
            <a:endParaRPr lang="lt-LT" dirty="0"/>
          </a:p>
          <a:p>
            <a:pPr lvl="2"/>
            <a:r>
              <a:rPr lang="lt-LT" dirty="0"/>
              <a:t>iki 2020 m. gruodžio 31 d. atlikti informacinių sistemų įrašų ilgalaikio išsaugojimo ir perdavimo į valstybės archyvus galimybių studiją, Elektroninio archyvo informacinės sistemos modernizavimo poreikiui įvertinti;</a:t>
            </a:r>
            <a:endParaRPr lang="lt-LT" dirty="0"/>
          </a:p>
          <a:p>
            <a:pPr lvl="1"/>
            <a:r>
              <a:rPr lang="lt-LT" dirty="0"/>
              <a:t>Lietuvos Respublikos vidaus reikalų ministerijai iki 2020 m. vasario 29 d. parengti ir pateikti Lietuvos Respublikos Vyriausybei nutarimo projektą, įpareigojantį įstaigas pakeisti veiklos administravimo procesus, atsižvelgiant į nustatytus įrašų (dokumentų) valdymo reikalavimus.</a:t>
            </a:r>
            <a:endParaRPr lang="lt-LT" dirty="0"/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 rot="5400000">
            <a:off x="9201812" y="3361913"/>
            <a:ext cx="4717868" cy="889644"/>
          </a:xfrm>
        </p:spPr>
        <p:txBody>
          <a:bodyPr/>
          <a:lstStyle/>
          <a:p>
            <a:pPr algn="ctr"/>
            <a:r>
              <a:rPr lang="lt-LT" sz="1400" b="1" dirty="0">
                <a:solidFill>
                  <a:srgbClr val="FF0000">
                    <a:alpha val="60000"/>
                  </a:srgbClr>
                </a:solidFill>
              </a:rPr>
              <a:t>Naujai parengti teisės aktai įsigaliotų ne anksčiau kaip 2021 m.  </a:t>
            </a:r>
            <a:endParaRPr lang="en-US" sz="1400" b="1" dirty="0">
              <a:solidFill>
                <a:srgbClr val="FF0000">
                  <a:alpha val="60000"/>
                </a:srgb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7673</Words>
  <Application>WPS Presentation</Application>
  <PresentationFormat>Plačiaekranė</PresentationFormat>
  <Paragraphs>100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Wingdings 3</vt:lpstr>
      <vt:lpstr>Arial</vt:lpstr>
      <vt:lpstr>Times New Roman</vt:lpstr>
      <vt:lpstr>Century Gothic</vt:lpstr>
      <vt:lpstr>Segoe Print</vt:lpstr>
      <vt:lpstr>Microsoft YaHei</vt:lpstr>
      <vt:lpstr>Arial Unicode MS</vt:lpstr>
      <vt:lpstr>Symbol</vt:lpstr>
      <vt:lpstr>Calibri</vt:lpstr>
      <vt:lpstr>Ion</vt:lpstr>
      <vt:lpstr>PowerPoint 演示文稿</vt:lpstr>
      <vt:lpstr>ĮSTATYMINIO REGLAMENTAVIMO PAKEITIMAI </vt:lpstr>
      <vt:lpstr>ĮSTATYMINIO REGLAMENTAVIMO PAKEITIMAI </vt:lpstr>
      <vt:lpstr>DOKUMENTŲ VALDYMO FUNKCIJOS KONSOLIDAVIMO (PERTVARKYMO) ASPEKTAI</vt:lpstr>
      <vt:lpstr>DOKUMENTŲ VALDYMO EFEKTYVUMO VERTINIMAS</vt:lpstr>
      <vt:lpstr>VEIKLOS EFEKTYVUMO VERTINIMO KRITERIJŲ SĄRAŠAS http://finmin.lrv.lt/lt/veiklos-sritys/veiklos-efektyvumo-tobulinimas/bendruju-funkciju-efektyvumas  </vt:lpstr>
      <vt:lpstr>DOKUMENTŲ VALDYMO FUNKCIJOS KONSOLIDAVIMO (PERTVARKYMO) ASPEKTAI</vt:lpstr>
      <vt:lpstr>DOKUMENTŲ VALDYMO  FUNKCIJOS KONSOLIDAVIMO (PERTVARKYMO) ASPEKTAI</vt:lpstr>
      <vt:lpstr>DOKUMENTŲ VALDYMO FUNKCIJŲ EFEKTYVUMO DIDINIMO PRIEMONIŲ PLANAS (PRITARTA 2019-01-30 VYKUSIAME LRV PASITARIME)</vt:lpstr>
      <vt:lpstr>DOKUMENTŲ VALDYMĄ REGLAMENTUOJANČIŲ TEISĖS AKTŲ PAKEITIMAS  </vt:lpstr>
      <vt:lpstr>ELEKTRONINIŲ DOKUMENTŲ VALDYMĄ REGLAMENTUOJANČIŲ TEISĖS AKTŲ PAKEITIMAS  </vt:lpstr>
      <vt:lpstr>SIEKIAMI POKYČIAI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Andrius</dc:creator>
  <cp:lastModifiedBy>Agne darbinis</cp:lastModifiedBy>
  <cp:revision>190</cp:revision>
  <dcterms:created xsi:type="dcterms:W3CDTF">2018-02-22T06:40:00Z</dcterms:created>
  <dcterms:modified xsi:type="dcterms:W3CDTF">2019-02-20T12:03:59Z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2057-10.2.0.7635</vt:lpwstr>
  </property>
</Properties>
</file>