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87" r:id="rId14"/>
    <p:sldId id="286" r:id="rId15"/>
    <p:sldId id="283" r:id="rId16"/>
    <p:sldId id="284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unas Jurgelaitis" initials="A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3FF"/>
    <a:srgbClr val="17B3E2"/>
    <a:srgbClr val="3C3C3C"/>
    <a:srgbClr val="9A9A9A"/>
    <a:srgbClr val="9FCAE8"/>
    <a:srgbClr val="737373"/>
    <a:srgbClr val="9A9AAC"/>
    <a:srgbClr val="BDD9EF"/>
    <a:srgbClr val="006FBA"/>
    <a:srgbClr val="00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8" autoAdjust="0"/>
    <p:restoredTop sz="86951" autoAdjust="0"/>
  </p:normalViewPr>
  <p:slideViewPr>
    <p:cSldViewPr snapToGrid="0" snapToObjects="1">
      <p:cViewPr varScale="1">
        <p:scale>
          <a:sx n="131" d="100"/>
          <a:sy n="131" d="100"/>
        </p:scale>
        <p:origin x="42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9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AAA6B-98BD-4DF8-A29C-8A36831176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80AAE-1334-48A4-96B4-2F8A3E863AFB}">
      <dgm:prSet phldrT="[Text]" custT="1"/>
      <dgm:spPr>
        <a:solidFill>
          <a:srgbClr val="17B3E2"/>
        </a:solidFill>
        <a:ln>
          <a:noFill/>
        </a:ln>
      </dgm:spPr>
      <dgm:t>
        <a:bodyPr lIns="72000" tIns="1512000" rIns="72000" bIns="252000" anchor="t" anchorCtr="0"/>
        <a:lstStyle/>
        <a:p>
          <a:pPr algn="ctr"/>
          <a:r>
            <a:rPr lang="lt-LT" sz="1800" b="0" dirty="0"/>
            <a:t>Rinkos analizė ir susitikimai su potencialiais tiekėjais (analizė truko ~6 mėn.).</a:t>
          </a:r>
          <a:endParaRPr lang="en-US" sz="1800" b="0" dirty="0"/>
        </a:p>
      </dgm:t>
    </dgm:pt>
    <dgm:pt modelId="{0287B29F-8DA1-4093-810B-2826066AE116}" cxnId="{54314119-C76E-4614-B1C6-B1F93AEF55AA}" type="parTrans">
      <dgm:prSet/>
      <dgm:spPr/>
      <dgm:t>
        <a:bodyPr/>
        <a:lstStyle/>
        <a:p>
          <a:endParaRPr lang="en-US"/>
        </a:p>
      </dgm:t>
    </dgm:pt>
    <dgm:pt modelId="{C0C5FCB5-0A91-4A26-802F-706CEA97F713}" cxnId="{54314119-C76E-4614-B1C6-B1F93AEF55AA}" type="sibTrans">
      <dgm:prSet/>
      <dgm:spPr/>
      <dgm:t>
        <a:bodyPr/>
        <a:lstStyle/>
        <a:p>
          <a:endParaRPr lang="en-US"/>
        </a:p>
      </dgm:t>
    </dgm:pt>
    <dgm:pt modelId="{2B824EEE-0057-4FB9-8ADF-382792F6ECF5}">
      <dgm:prSet custT="1"/>
      <dgm:spPr>
        <a:solidFill>
          <a:srgbClr val="17B3E2"/>
        </a:solidFill>
        <a:ln>
          <a:noFill/>
        </a:ln>
      </dgm:spPr>
      <dgm:t>
        <a:bodyPr lIns="72000" tIns="1512000" rIns="72000" bIns="252000" anchor="t" anchorCtr="0"/>
        <a:lstStyle/>
        <a:p>
          <a:pPr algn="ctr"/>
          <a:r>
            <a:rPr lang="lt-LT" sz="1800" b="0"/>
            <a:t>Gerosios praktikos. Stebėjimas, kaip pirkimų procesus valdo kitos įmonės.</a:t>
          </a:r>
        </a:p>
      </dgm:t>
    </dgm:pt>
    <dgm:pt modelId="{AEC1F1E0-0B28-45F3-A868-9841A469A503}" cxnId="{80A88591-B371-435D-A0C0-C1D701A85DF1}" type="parTrans">
      <dgm:prSet/>
      <dgm:spPr/>
      <dgm:t>
        <a:bodyPr/>
        <a:lstStyle/>
        <a:p>
          <a:endParaRPr lang="en-US"/>
        </a:p>
      </dgm:t>
    </dgm:pt>
    <dgm:pt modelId="{13282EAA-1DB1-4F8D-A6F7-66CEDE8FA7D2}" cxnId="{80A88591-B371-435D-A0C0-C1D701A85DF1}" type="sibTrans">
      <dgm:prSet/>
      <dgm:spPr/>
      <dgm:t>
        <a:bodyPr/>
        <a:lstStyle/>
        <a:p>
          <a:endParaRPr lang="en-US"/>
        </a:p>
      </dgm:t>
    </dgm:pt>
    <dgm:pt modelId="{1C824413-0A0B-4315-BDC4-A7D1DC074786}">
      <dgm:prSet custT="1"/>
      <dgm:spPr>
        <a:solidFill>
          <a:srgbClr val="17B3E2"/>
        </a:solidFill>
        <a:ln>
          <a:noFill/>
        </a:ln>
      </dgm:spPr>
      <dgm:t>
        <a:bodyPr lIns="72000" tIns="1512000" rIns="72000" bIns="252000" anchor="t" anchorCtr="0"/>
        <a:lstStyle/>
        <a:p>
          <a:pPr algn="ctr"/>
          <a:r>
            <a:rPr lang="lt-LT" sz="1800" b="0"/>
            <a:t>Rekomendacijos, kitų įmonių atsiliepimai.</a:t>
          </a:r>
        </a:p>
      </dgm:t>
    </dgm:pt>
    <dgm:pt modelId="{3D0C376C-A15D-4AFC-92E6-AD88DD97F9EC}" cxnId="{08B0A2EB-0784-4316-A60F-DD97AF5A35B3}" type="parTrans">
      <dgm:prSet/>
      <dgm:spPr/>
      <dgm:t>
        <a:bodyPr/>
        <a:lstStyle/>
        <a:p>
          <a:endParaRPr lang="en-US"/>
        </a:p>
      </dgm:t>
    </dgm:pt>
    <dgm:pt modelId="{73C7BCF4-6AC7-43C0-B181-7AC1655E39BF}" cxnId="{08B0A2EB-0784-4316-A60F-DD97AF5A35B3}" type="sibTrans">
      <dgm:prSet/>
      <dgm:spPr/>
      <dgm:t>
        <a:bodyPr/>
        <a:lstStyle/>
        <a:p>
          <a:endParaRPr lang="en-US"/>
        </a:p>
      </dgm:t>
    </dgm:pt>
    <dgm:pt modelId="{C0F3F73D-3045-4652-A143-CB2B4775488A}" type="pres">
      <dgm:prSet presAssocID="{A95AAA6B-98BD-4DF8-A29C-8A368311769F}" presName="diagram" presStyleCnt="0">
        <dgm:presLayoutVars>
          <dgm:dir/>
          <dgm:resizeHandles val="exact"/>
        </dgm:presLayoutVars>
      </dgm:prSet>
      <dgm:spPr/>
    </dgm:pt>
    <dgm:pt modelId="{053DB218-0AFF-439B-93BE-FA8C29AC00B5}" type="pres">
      <dgm:prSet presAssocID="{94B80AAE-1334-48A4-96B4-2F8A3E863AFB}" presName="node" presStyleLbl="node1" presStyleIdx="0" presStyleCnt="3" custScaleX="129495" custScaleY="222243">
        <dgm:presLayoutVars>
          <dgm:bulletEnabled val="1"/>
        </dgm:presLayoutVars>
      </dgm:prSet>
      <dgm:spPr/>
    </dgm:pt>
    <dgm:pt modelId="{3EFC35BA-4BCC-4AC2-B312-21C15E1C5D92}" type="pres">
      <dgm:prSet presAssocID="{C0C5FCB5-0A91-4A26-802F-706CEA97F713}" presName="sibTrans" presStyleCnt="0"/>
      <dgm:spPr/>
    </dgm:pt>
    <dgm:pt modelId="{D629CC20-CA15-4DF0-997A-13DF264318B9}" type="pres">
      <dgm:prSet presAssocID="{2B824EEE-0057-4FB9-8ADF-382792F6ECF5}" presName="node" presStyleLbl="node1" presStyleIdx="1" presStyleCnt="3" custScaleX="129495" custScaleY="222243">
        <dgm:presLayoutVars>
          <dgm:bulletEnabled val="1"/>
        </dgm:presLayoutVars>
      </dgm:prSet>
      <dgm:spPr/>
    </dgm:pt>
    <dgm:pt modelId="{6628EF16-0B34-41BA-84C1-8A166C71C2FF}" type="pres">
      <dgm:prSet presAssocID="{13282EAA-1DB1-4F8D-A6F7-66CEDE8FA7D2}" presName="sibTrans" presStyleCnt="0"/>
      <dgm:spPr/>
    </dgm:pt>
    <dgm:pt modelId="{AFDEB485-87E6-48F2-A023-1A8CBBD74282}" type="pres">
      <dgm:prSet presAssocID="{1C824413-0A0B-4315-BDC4-A7D1DC074786}" presName="node" presStyleLbl="node1" presStyleIdx="2" presStyleCnt="3" custScaleX="129495" custScaleY="222243">
        <dgm:presLayoutVars>
          <dgm:bulletEnabled val="1"/>
        </dgm:presLayoutVars>
      </dgm:prSet>
      <dgm:spPr/>
    </dgm:pt>
  </dgm:ptLst>
  <dgm:cxnLst>
    <dgm:cxn modelId="{03E1D614-8BFB-4092-8870-6B80D30E78F1}" type="presOf" srcId="{1C824413-0A0B-4315-BDC4-A7D1DC074786}" destId="{AFDEB485-87E6-48F2-A023-1A8CBBD74282}" srcOrd="0" destOrd="0" presId="urn:microsoft.com/office/officeart/2005/8/layout/default"/>
    <dgm:cxn modelId="{54314119-C76E-4614-B1C6-B1F93AEF55AA}" srcId="{A95AAA6B-98BD-4DF8-A29C-8A368311769F}" destId="{94B80AAE-1334-48A4-96B4-2F8A3E863AFB}" srcOrd="0" destOrd="0" parTransId="{0287B29F-8DA1-4093-810B-2826066AE116}" sibTransId="{C0C5FCB5-0A91-4A26-802F-706CEA97F713}"/>
    <dgm:cxn modelId="{CC803266-61C4-4980-AF93-6482413F6DFE}" type="presOf" srcId="{A95AAA6B-98BD-4DF8-A29C-8A368311769F}" destId="{C0F3F73D-3045-4652-A143-CB2B4775488A}" srcOrd="0" destOrd="0" presId="urn:microsoft.com/office/officeart/2005/8/layout/default"/>
    <dgm:cxn modelId="{80A88591-B371-435D-A0C0-C1D701A85DF1}" srcId="{A95AAA6B-98BD-4DF8-A29C-8A368311769F}" destId="{2B824EEE-0057-4FB9-8ADF-382792F6ECF5}" srcOrd="1" destOrd="0" parTransId="{AEC1F1E0-0B28-45F3-A868-9841A469A503}" sibTransId="{13282EAA-1DB1-4F8D-A6F7-66CEDE8FA7D2}"/>
    <dgm:cxn modelId="{404972BB-0F42-4EC4-B339-13B3DD0DF7C5}" type="presOf" srcId="{94B80AAE-1334-48A4-96B4-2F8A3E863AFB}" destId="{053DB218-0AFF-439B-93BE-FA8C29AC00B5}" srcOrd="0" destOrd="0" presId="urn:microsoft.com/office/officeart/2005/8/layout/default"/>
    <dgm:cxn modelId="{08B0A2EB-0784-4316-A60F-DD97AF5A35B3}" srcId="{A95AAA6B-98BD-4DF8-A29C-8A368311769F}" destId="{1C824413-0A0B-4315-BDC4-A7D1DC074786}" srcOrd="2" destOrd="0" parTransId="{3D0C376C-A15D-4AFC-92E6-AD88DD97F9EC}" sibTransId="{73C7BCF4-6AC7-43C0-B181-7AC1655E39BF}"/>
    <dgm:cxn modelId="{EDAF56EC-A9B5-4E38-B834-C70D4BEFFBC8}" type="presOf" srcId="{2B824EEE-0057-4FB9-8ADF-382792F6ECF5}" destId="{D629CC20-CA15-4DF0-997A-13DF264318B9}" srcOrd="0" destOrd="0" presId="urn:microsoft.com/office/officeart/2005/8/layout/default"/>
    <dgm:cxn modelId="{EEF32F06-A77A-4FDA-AEDC-A481ECABDA86}" type="presParOf" srcId="{C0F3F73D-3045-4652-A143-CB2B4775488A}" destId="{053DB218-0AFF-439B-93BE-FA8C29AC00B5}" srcOrd="0" destOrd="0" presId="urn:microsoft.com/office/officeart/2005/8/layout/default"/>
    <dgm:cxn modelId="{9937230C-E1BB-46C7-B95D-1E549206C533}" type="presParOf" srcId="{C0F3F73D-3045-4652-A143-CB2B4775488A}" destId="{3EFC35BA-4BCC-4AC2-B312-21C15E1C5D92}" srcOrd="1" destOrd="0" presId="urn:microsoft.com/office/officeart/2005/8/layout/default"/>
    <dgm:cxn modelId="{F1359C61-CBEB-45E7-B9B6-6B764F00AFF8}" type="presParOf" srcId="{C0F3F73D-3045-4652-A143-CB2B4775488A}" destId="{D629CC20-CA15-4DF0-997A-13DF264318B9}" srcOrd="2" destOrd="0" presId="urn:microsoft.com/office/officeart/2005/8/layout/default"/>
    <dgm:cxn modelId="{9F82BB1B-F45B-461E-A260-85786E66DF4E}" type="presParOf" srcId="{C0F3F73D-3045-4652-A143-CB2B4775488A}" destId="{6628EF16-0B34-41BA-84C1-8A166C71C2FF}" srcOrd="3" destOrd="0" presId="urn:microsoft.com/office/officeart/2005/8/layout/default"/>
    <dgm:cxn modelId="{239C97BA-048B-448B-BC74-2147CD3612C9}" type="presParOf" srcId="{C0F3F73D-3045-4652-A143-CB2B4775488A}" destId="{AFDEB485-87E6-48F2-A023-1A8CBBD7428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1A203-74D2-443F-923D-EE1F18133F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29CFE-0923-4284-BD70-26754FBEB371}">
      <dgm:prSet custT="1"/>
      <dgm:spPr>
        <a:solidFill>
          <a:srgbClr val="17B3E2"/>
        </a:solidFill>
      </dgm:spPr>
      <dgm:t>
        <a:bodyPr/>
        <a:lstStyle/>
        <a:p>
          <a:r>
            <a:rPr lang="lt-LT" sz="1600" dirty="0"/>
            <a:t>Sistemą naudojame </a:t>
          </a:r>
          <a:r>
            <a:rPr lang="lt-LT" sz="2400" b="1" dirty="0"/>
            <a:t>nuo 2018 m. </a:t>
          </a:r>
          <a:br>
            <a:rPr lang="lt-LT" sz="1600" dirty="0"/>
          </a:br>
          <a:r>
            <a:rPr lang="lt-LT" sz="2400" b="1" dirty="0"/>
            <a:t>sausio 1 d. </a:t>
          </a:r>
        </a:p>
      </dgm:t>
    </dgm:pt>
    <dgm:pt modelId="{F1143887-F501-4334-BE3B-D10AA065A1B9}" cxnId="{8B151ED1-3C50-4219-938D-DCE9525B88E7}" type="parTrans">
      <dgm:prSet/>
      <dgm:spPr/>
      <dgm:t>
        <a:bodyPr/>
        <a:lstStyle/>
        <a:p>
          <a:endParaRPr lang="en-US"/>
        </a:p>
      </dgm:t>
    </dgm:pt>
    <dgm:pt modelId="{235FADE0-602C-4D10-B503-626353A85336}" cxnId="{8B151ED1-3C50-4219-938D-DCE9525B88E7}" type="sibTrans">
      <dgm:prSet/>
      <dgm:spPr/>
      <dgm:t>
        <a:bodyPr/>
        <a:lstStyle/>
        <a:p>
          <a:endParaRPr lang="en-US"/>
        </a:p>
      </dgm:t>
    </dgm:pt>
    <dgm:pt modelId="{4BD9BD47-6C0D-4F86-92F5-35590C238F88}">
      <dgm:prSet custT="1"/>
      <dgm:spPr>
        <a:solidFill>
          <a:srgbClr val="17B3E2"/>
        </a:solidFill>
      </dgm:spPr>
      <dgm:t>
        <a:bodyPr/>
        <a:lstStyle/>
        <a:p>
          <a:r>
            <a:rPr lang="lt-LT" sz="1600" dirty="0"/>
            <a:t>Šiandien sistema naudojasi </a:t>
          </a:r>
          <a:br>
            <a:rPr lang="lt-LT" sz="1600" dirty="0"/>
          </a:br>
          <a:r>
            <a:rPr lang="lt-LT" sz="2800" b="1" dirty="0"/>
            <a:t>700</a:t>
          </a:r>
          <a:r>
            <a:rPr lang="lt-LT" sz="2800" dirty="0"/>
            <a:t> </a:t>
          </a:r>
          <a:br>
            <a:rPr lang="lt-LT" sz="1600" dirty="0"/>
          </a:br>
          <a:r>
            <a:rPr lang="lt-LT" sz="1600" dirty="0"/>
            <a:t>vartotojų.</a:t>
          </a:r>
        </a:p>
      </dgm:t>
    </dgm:pt>
    <dgm:pt modelId="{ECF3339F-C9A3-4CC6-BEB9-E43DFD6AA549}" cxnId="{AA27591A-DC64-47C6-B88F-1B96004D0C4B}" type="parTrans">
      <dgm:prSet/>
      <dgm:spPr/>
      <dgm:t>
        <a:bodyPr/>
        <a:lstStyle/>
        <a:p>
          <a:endParaRPr lang="en-US"/>
        </a:p>
      </dgm:t>
    </dgm:pt>
    <dgm:pt modelId="{B77CC69E-0FC5-4BB6-A8F0-FFF6B1BBC3B8}" cxnId="{AA27591A-DC64-47C6-B88F-1B96004D0C4B}" type="sibTrans">
      <dgm:prSet/>
      <dgm:spPr/>
      <dgm:t>
        <a:bodyPr/>
        <a:lstStyle/>
        <a:p>
          <a:endParaRPr lang="en-US"/>
        </a:p>
      </dgm:t>
    </dgm:pt>
    <dgm:pt modelId="{887B3D00-9FF4-40AB-8CD7-9EA32FA5EF5F}">
      <dgm:prSet custT="1"/>
      <dgm:spPr>
        <a:solidFill>
          <a:srgbClr val="17B3E2"/>
        </a:solidFill>
      </dgm:spPr>
      <dgm:t>
        <a:bodyPr/>
        <a:lstStyle/>
        <a:p>
          <a:r>
            <a:rPr lang="lt-LT" sz="1600" dirty="0"/>
            <a:t>Per 1 metus sistemoje apdorojame apie </a:t>
          </a:r>
          <a:r>
            <a:rPr lang="lt-LT" sz="2400" b="1" dirty="0"/>
            <a:t>53 000 </a:t>
          </a:r>
          <a:r>
            <a:rPr lang="lt-LT" sz="1600" dirty="0"/>
            <a:t>dokumentų.</a:t>
          </a:r>
        </a:p>
      </dgm:t>
    </dgm:pt>
    <dgm:pt modelId="{3E8D5825-1F03-42F4-9DC5-D58E68B5F17C}" cxnId="{4C8AA958-E233-4481-931C-3AEA6481D1B3}" type="parTrans">
      <dgm:prSet/>
      <dgm:spPr/>
      <dgm:t>
        <a:bodyPr/>
        <a:lstStyle/>
        <a:p>
          <a:endParaRPr lang="en-US"/>
        </a:p>
      </dgm:t>
    </dgm:pt>
    <dgm:pt modelId="{6BD19F80-1482-46B8-B923-BFF14BBA4DB2}" cxnId="{4C8AA958-E233-4481-931C-3AEA6481D1B3}" type="sibTrans">
      <dgm:prSet/>
      <dgm:spPr/>
      <dgm:t>
        <a:bodyPr/>
        <a:lstStyle/>
        <a:p>
          <a:endParaRPr lang="en-US"/>
        </a:p>
      </dgm:t>
    </dgm:pt>
    <dgm:pt modelId="{737EF4D2-6FD7-4A2A-BC1E-BA7297B99AB0}">
      <dgm:prSet custT="1"/>
      <dgm:spPr>
        <a:solidFill>
          <a:srgbClr val="17B3E2"/>
        </a:solidFill>
      </dgm:spPr>
      <dgm:t>
        <a:bodyPr/>
        <a:lstStyle/>
        <a:p>
          <a:r>
            <a:rPr lang="lt-LT" sz="1600" dirty="0"/>
            <a:t>Turime </a:t>
          </a:r>
          <a:r>
            <a:rPr lang="lt-LT" sz="1600" noProof="0" dirty="0"/>
            <a:t>integracijas</a:t>
          </a:r>
          <a:r>
            <a:rPr lang="lt-LT" sz="1600" dirty="0"/>
            <a:t> su finansų apskaitos programa, įmonės struktūros (AD) bei </a:t>
          </a:r>
          <a:br>
            <a:rPr lang="lt-LT" sz="1600" dirty="0"/>
          </a:br>
          <a:r>
            <a:rPr lang="lt-LT" sz="1600" dirty="0"/>
            <a:t>E. pristatymo sistemomis.</a:t>
          </a:r>
        </a:p>
      </dgm:t>
    </dgm:pt>
    <dgm:pt modelId="{9202DF6B-B3E8-4598-A7AF-0CF2ECD96362}" cxnId="{014E04D4-0DC1-4487-8B00-6DF6671D89E9}" type="parTrans">
      <dgm:prSet/>
      <dgm:spPr/>
      <dgm:t>
        <a:bodyPr/>
        <a:lstStyle/>
        <a:p>
          <a:endParaRPr lang="en-US"/>
        </a:p>
      </dgm:t>
    </dgm:pt>
    <dgm:pt modelId="{E78114BB-D454-47B7-84E3-547DF863BA54}" cxnId="{014E04D4-0DC1-4487-8B00-6DF6671D89E9}" type="sibTrans">
      <dgm:prSet/>
      <dgm:spPr/>
      <dgm:t>
        <a:bodyPr/>
        <a:lstStyle/>
        <a:p>
          <a:endParaRPr lang="en-US"/>
        </a:p>
      </dgm:t>
    </dgm:pt>
    <dgm:pt modelId="{85E7CF3C-BB95-4B5C-AD66-B5559936652B}">
      <dgm:prSet custT="1"/>
      <dgm:spPr>
        <a:solidFill>
          <a:srgbClr val="17B3E2"/>
        </a:solidFill>
      </dgm:spPr>
      <dgm:t>
        <a:bodyPr/>
        <a:lstStyle/>
        <a:p>
          <a:r>
            <a:rPr lang="lt-LT" sz="1600" dirty="0"/>
            <a:t>Planuose integracija su Turto valdymo sistema ir E-sąskaita. </a:t>
          </a:r>
        </a:p>
      </dgm:t>
    </dgm:pt>
    <dgm:pt modelId="{5112CC6B-7D5F-49A8-A901-7ACF04E9FADF}" cxnId="{6B2A3890-E09F-414E-9FC3-502C6C8EF6DD}" type="parTrans">
      <dgm:prSet/>
      <dgm:spPr/>
      <dgm:t>
        <a:bodyPr/>
        <a:lstStyle/>
        <a:p>
          <a:endParaRPr lang="en-US"/>
        </a:p>
      </dgm:t>
    </dgm:pt>
    <dgm:pt modelId="{C6ED21DC-2D7A-4CE0-B51B-DD32ACD7FE4B}" cxnId="{6B2A3890-E09F-414E-9FC3-502C6C8EF6DD}" type="sibTrans">
      <dgm:prSet/>
      <dgm:spPr/>
      <dgm:t>
        <a:bodyPr/>
        <a:lstStyle/>
        <a:p>
          <a:endParaRPr lang="en-US"/>
        </a:p>
      </dgm:t>
    </dgm:pt>
    <dgm:pt modelId="{2D5AA142-8060-4DEA-BF01-B955364C6C35}" type="pres">
      <dgm:prSet presAssocID="{F021A203-74D2-443F-923D-EE1F18133FE3}" presName="diagram" presStyleCnt="0">
        <dgm:presLayoutVars>
          <dgm:dir/>
          <dgm:resizeHandles val="exact"/>
        </dgm:presLayoutVars>
      </dgm:prSet>
      <dgm:spPr/>
    </dgm:pt>
    <dgm:pt modelId="{54B94D99-BA0F-429D-9849-007A1D56F5C9}" type="pres">
      <dgm:prSet presAssocID="{CA629CFE-0923-4284-BD70-26754FBEB371}" presName="node" presStyleLbl="node1" presStyleIdx="0" presStyleCnt="5" custScaleX="538638" custScaleY="708838">
        <dgm:presLayoutVars>
          <dgm:bulletEnabled val="1"/>
        </dgm:presLayoutVars>
      </dgm:prSet>
      <dgm:spPr/>
    </dgm:pt>
    <dgm:pt modelId="{CF03CE44-896D-47B3-9126-2A31EA32653E}" type="pres">
      <dgm:prSet presAssocID="{235FADE0-602C-4D10-B503-626353A85336}" presName="sibTrans" presStyleCnt="0"/>
      <dgm:spPr/>
    </dgm:pt>
    <dgm:pt modelId="{6BE588C4-C6B0-467A-8AD4-12200BBF42FF}" type="pres">
      <dgm:prSet presAssocID="{4BD9BD47-6C0D-4F86-92F5-35590C238F88}" presName="node" presStyleLbl="node1" presStyleIdx="1" presStyleCnt="5" custScaleX="538638" custScaleY="708838">
        <dgm:presLayoutVars>
          <dgm:bulletEnabled val="1"/>
        </dgm:presLayoutVars>
      </dgm:prSet>
      <dgm:spPr/>
    </dgm:pt>
    <dgm:pt modelId="{84D0D0E8-6EFC-4A31-BE87-7B2FB386BDAB}" type="pres">
      <dgm:prSet presAssocID="{B77CC69E-0FC5-4BB6-A8F0-FFF6B1BBC3B8}" presName="sibTrans" presStyleCnt="0"/>
      <dgm:spPr/>
    </dgm:pt>
    <dgm:pt modelId="{054EAE8C-BBB2-4A6D-AC9A-FF2898202AE9}" type="pres">
      <dgm:prSet presAssocID="{887B3D00-9FF4-40AB-8CD7-9EA32FA5EF5F}" presName="node" presStyleLbl="node1" presStyleIdx="2" presStyleCnt="5" custScaleX="538638" custScaleY="708838">
        <dgm:presLayoutVars>
          <dgm:bulletEnabled val="1"/>
        </dgm:presLayoutVars>
      </dgm:prSet>
      <dgm:spPr/>
    </dgm:pt>
    <dgm:pt modelId="{F95DFBE6-D275-4BFB-AA20-C1A2870FDC53}" type="pres">
      <dgm:prSet presAssocID="{6BD19F80-1482-46B8-B923-BFF14BBA4DB2}" presName="sibTrans" presStyleCnt="0"/>
      <dgm:spPr/>
    </dgm:pt>
    <dgm:pt modelId="{A12D8817-0E10-4FD2-B203-10AC9563E1AC}" type="pres">
      <dgm:prSet presAssocID="{737EF4D2-6FD7-4A2A-BC1E-BA7297B99AB0}" presName="node" presStyleLbl="node1" presStyleIdx="3" presStyleCnt="5" custScaleX="538638" custScaleY="708838">
        <dgm:presLayoutVars>
          <dgm:bulletEnabled val="1"/>
        </dgm:presLayoutVars>
      </dgm:prSet>
      <dgm:spPr/>
    </dgm:pt>
    <dgm:pt modelId="{E5852014-D3E3-49ED-B9DF-0A61533E3BA0}" type="pres">
      <dgm:prSet presAssocID="{E78114BB-D454-47B7-84E3-547DF863BA54}" presName="sibTrans" presStyleCnt="0"/>
      <dgm:spPr/>
    </dgm:pt>
    <dgm:pt modelId="{094DD462-2BFF-4CD3-A7ED-0BDF4D5BE6F7}" type="pres">
      <dgm:prSet presAssocID="{85E7CF3C-BB95-4B5C-AD66-B5559936652B}" presName="node" presStyleLbl="node1" presStyleIdx="4" presStyleCnt="5" custScaleX="538638" custScaleY="708838">
        <dgm:presLayoutVars>
          <dgm:bulletEnabled val="1"/>
        </dgm:presLayoutVars>
      </dgm:prSet>
      <dgm:spPr/>
    </dgm:pt>
  </dgm:ptLst>
  <dgm:cxnLst>
    <dgm:cxn modelId="{24A5E009-2CCE-4A3E-9FC3-1D9B1265987B}" type="presOf" srcId="{4BD9BD47-6C0D-4F86-92F5-35590C238F88}" destId="{6BE588C4-C6B0-467A-8AD4-12200BBF42FF}" srcOrd="0" destOrd="0" presId="urn:microsoft.com/office/officeart/2005/8/layout/default"/>
    <dgm:cxn modelId="{AA27591A-DC64-47C6-B88F-1B96004D0C4B}" srcId="{F021A203-74D2-443F-923D-EE1F18133FE3}" destId="{4BD9BD47-6C0D-4F86-92F5-35590C238F88}" srcOrd="1" destOrd="0" parTransId="{ECF3339F-C9A3-4CC6-BEB9-E43DFD6AA549}" sibTransId="{B77CC69E-0FC5-4BB6-A8F0-FFF6B1BBC3B8}"/>
    <dgm:cxn modelId="{FB4E751E-B497-43FA-B530-49C41AFB89C7}" type="presOf" srcId="{85E7CF3C-BB95-4B5C-AD66-B5559936652B}" destId="{094DD462-2BFF-4CD3-A7ED-0BDF4D5BE6F7}" srcOrd="0" destOrd="0" presId="urn:microsoft.com/office/officeart/2005/8/layout/default"/>
    <dgm:cxn modelId="{2BBB3F4C-D2FA-4ACA-92CF-9E0FEE6F4E3E}" type="presOf" srcId="{F021A203-74D2-443F-923D-EE1F18133FE3}" destId="{2D5AA142-8060-4DEA-BF01-B955364C6C35}" srcOrd="0" destOrd="0" presId="urn:microsoft.com/office/officeart/2005/8/layout/default"/>
    <dgm:cxn modelId="{4C8AA958-E233-4481-931C-3AEA6481D1B3}" srcId="{F021A203-74D2-443F-923D-EE1F18133FE3}" destId="{887B3D00-9FF4-40AB-8CD7-9EA32FA5EF5F}" srcOrd="2" destOrd="0" parTransId="{3E8D5825-1F03-42F4-9DC5-D58E68B5F17C}" sibTransId="{6BD19F80-1482-46B8-B923-BFF14BBA4DB2}"/>
    <dgm:cxn modelId="{43516882-5842-458B-9E40-D9BE9476F20E}" type="presOf" srcId="{CA629CFE-0923-4284-BD70-26754FBEB371}" destId="{54B94D99-BA0F-429D-9849-007A1D56F5C9}" srcOrd="0" destOrd="0" presId="urn:microsoft.com/office/officeart/2005/8/layout/default"/>
    <dgm:cxn modelId="{6B2A3890-E09F-414E-9FC3-502C6C8EF6DD}" srcId="{F021A203-74D2-443F-923D-EE1F18133FE3}" destId="{85E7CF3C-BB95-4B5C-AD66-B5559936652B}" srcOrd="4" destOrd="0" parTransId="{5112CC6B-7D5F-49A8-A901-7ACF04E9FADF}" sibTransId="{C6ED21DC-2D7A-4CE0-B51B-DD32ACD7FE4B}"/>
    <dgm:cxn modelId="{8B151ED1-3C50-4219-938D-DCE9525B88E7}" srcId="{F021A203-74D2-443F-923D-EE1F18133FE3}" destId="{CA629CFE-0923-4284-BD70-26754FBEB371}" srcOrd="0" destOrd="0" parTransId="{F1143887-F501-4334-BE3B-D10AA065A1B9}" sibTransId="{235FADE0-602C-4D10-B503-626353A85336}"/>
    <dgm:cxn modelId="{014E04D4-0DC1-4487-8B00-6DF6671D89E9}" srcId="{F021A203-74D2-443F-923D-EE1F18133FE3}" destId="{737EF4D2-6FD7-4A2A-BC1E-BA7297B99AB0}" srcOrd="3" destOrd="0" parTransId="{9202DF6B-B3E8-4598-A7AF-0CF2ECD96362}" sibTransId="{E78114BB-D454-47B7-84E3-547DF863BA54}"/>
    <dgm:cxn modelId="{F6CB99DD-D297-4F7C-9A4B-782CB88A600A}" type="presOf" srcId="{887B3D00-9FF4-40AB-8CD7-9EA32FA5EF5F}" destId="{054EAE8C-BBB2-4A6D-AC9A-FF2898202AE9}" srcOrd="0" destOrd="0" presId="urn:microsoft.com/office/officeart/2005/8/layout/default"/>
    <dgm:cxn modelId="{864A75EB-D429-42EF-85CA-DFEB20A85673}" type="presOf" srcId="{737EF4D2-6FD7-4A2A-BC1E-BA7297B99AB0}" destId="{A12D8817-0E10-4FD2-B203-10AC9563E1AC}" srcOrd="0" destOrd="0" presId="urn:microsoft.com/office/officeart/2005/8/layout/default"/>
    <dgm:cxn modelId="{230BD4B7-9BCA-455F-BDF6-9818D32C133F}" type="presParOf" srcId="{2D5AA142-8060-4DEA-BF01-B955364C6C35}" destId="{54B94D99-BA0F-429D-9849-007A1D56F5C9}" srcOrd="0" destOrd="0" presId="urn:microsoft.com/office/officeart/2005/8/layout/default"/>
    <dgm:cxn modelId="{119A4EA3-CED5-4965-953C-DFA80372FCA1}" type="presParOf" srcId="{2D5AA142-8060-4DEA-BF01-B955364C6C35}" destId="{CF03CE44-896D-47B3-9126-2A31EA32653E}" srcOrd="1" destOrd="0" presId="urn:microsoft.com/office/officeart/2005/8/layout/default"/>
    <dgm:cxn modelId="{5E421980-EFD1-4A97-B75F-B1FFA940133F}" type="presParOf" srcId="{2D5AA142-8060-4DEA-BF01-B955364C6C35}" destId="{6BE588C4-C6B0-467A-8AD4-12200BBF42FF}" srcOrd="2" destOrd="0" presId="urn:microsoft.com/office/officeart/2005/8/layout/default"/>
    <dgm:cxn modelId="{F00E412D-968A-49FA-9619-CDD2CB789029}" type="presParOf" srcId="{2D5AA142-8060-4DEA-BF01-B955364C6C35}" destId="{84D0D0E8-6EFC-4A31-BE87-7B2FB386BDAB}" srcOrd="3" destOrd="0" presId="urn:microsoft.com/office/officeart/2005/8/layout/default"/>
    <dgm:cxn modelId="{2B4990E9-08C3-407D-80E1-EFF239DCB4CB}" type="presParOf" srcId="{2D5AA142-8060-4DEA-BF01-B955364C6C35}" destId="{054EAE8C-BBB2-4A6D-AC9A-FF2898202AE9}" srcOrd="4" destOrd="0" presId="urn:microsoft.com/office/officeart/2005/8/layout/default"/>
    <dgm:cxn modelId="{4F4247F1-4E62-4ACE-A543-2D53F830757F}" type="presParOf" srcId="{2D5AA142-8060-4DEA-BF01-B955364C6C35}" destId="{F95DFBE6-D275-4BFB-AA20-C1A2870FDC53}" srcOrd="5" destOrd="0" presId="urn:microsoft.com/office/officeart/2005/8/layout/default"/>
    <dgm:cxn modelId="{031177CD-5B09-4A3F-BDFB-BCD1ACC512B7}" type="presParOf" srcId="{2D5AA142-8060-4DEA-BF01-B955364C6C35}" destId="{A12D8817-0E10-4FD2-B203-10AC9563E1AC}" srcOrd="6" destOrd="0" presId="urn:microsoft.com/office/officeart/2005/8/layout/default"/>
    <dgm:cxn modelId="{A4408CC4-E45E-4D05-9644-9481B7B3EB19}" type="presParOf" srcId="{2D5AA142-8060-4DEA-BF01-B955364C6C35}" destId="{E5852014-D3E3-49ED-B9DF-0A61533E3BA0}" srcOrd="7" destOrd="0" presId="urn:microsoft.com/office/officeart/2005/8/layout/default"/>
    <dgm:cxn modelId="{FF37D045-56AD-47D2-A8B0-42CE480CB462}" type="presParOf" srcId="{2D5AA142-8060-4DEA-BF01-B955364C6C35}" destId="{094DD462-2BFF-4CD3-A7ED-0BDF4D5BE6F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1A203-74D2-443F-923D-EE1F18133F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143449-8D8D-43FB-BBE1-F6EBEF77EE63}">
      <dgm:prSet/>
      <dgm:spPr>
        <a:solidFill>
          <a:schemeClr val="bg1"/>
        </a:solidFill>
        <a:ln>
          <a:solidFill>
            <a:srgbClr val="17B3E2"/>
          </a:solidFill>
        </a:ln>
      </dgm:spPr>
      <dgm:t>
        <a:bodyPr/>
        <a:lstStyle/>
        <a:p>
          <a:r>
            <a:rPr lang="lt-LT" dirty="0">
              <a:solidFill>
                <a:schemeClr val="tx1"/>
              </a:solidFill>
            </a:rPr>
            <a:t>Diegimo komandos suformavimas. </a:t>
          </a:r>
          <a:endParaRPr lang="en-US" dirty="0">
            <a:solidFill>
              <a:schemeClr val="tx1"/>
            </a:solidFill>
          </a:endParaRPr>
        </a:p>
        <a:p>
          <a:r>
            <a:rPr lang="lt-LT" dirty="0">
              <a:solidFill>
                <a:schemeClr val="tx1"/>
              </a:solidFill>
            </a:rPr>
            <a:t>Svarbus etapas - kompete</a:t>
          </a:r>
          <a:r>
            <a:rPr lang="en-US" dirty="0">
              <a:solidFill>
                <a:schemeClr val="tx1"/>
              </a:solidFill>
            </a:rPr>
            <a:t>n</a:t>
          </a:r>
          <a:r>
            <a:rPr lang="lt-LT" dirty="0">
              <a:solidFill>
                <a:schemeClr val="tx1"/>
              </a:solidFill>
            </a:rPr>
            <a:t>tinga komanda</a:t>
          </a:r>
          <a:r>
            <a:rPr lang="en-US" dirty="0">
              <a:solidFill>
                <a:schemeClr val="tx1"/>
              </a:solidFill>
            </a:rPr>
            <a:t>.</a:t>
          </a:r>
          <a:endParaRPr lang="lt-LT" dirty="0">
            <a:solidFill>
              <a:schemeClr val="tx1"/>
            </a:solidFill>
          </a:endParaRPr>
        </a:p>
      </dgm:t>
    </dgm:pt>
    <dgm:pt modelId="{A03F90B4-76B3-4796-9E76-7D46278D6CE0}" cxnId="{E2524237-13A1-4AEA-BFF6-2532071FBE77}" type="parTrans">
      <dgm:prSet/>
      <dgm:spPr/>
      <dgm:t>
        <a:bodyPr/>
        <a:lstStyle/>
        <a:p>
          <a:endParaRPr lang="en-US"/>
        </a:p>
      </dgm:t>
    </dgm:pt>
    <dgm:pt modelId="{B42A3063-F3A5-4367-9C5B-9F5D26E2717A}" cxnId="{E2524237-13A1-4AEA-BFF6-2532071FBE77}" type="sibTrans">
      <dgm:prSet/>
      <dgm:spPr/>
      <dgm:t>
        <a:bodyPr/>
        <a:lstStyle/>
        <a:p>
          <a:endParaRPr lang="en-US"/>
        </a:p>
      </dgm:t>
    </dgm:pt>
    <dgm:pt modelId="{1FDA8EB8-9AC7-41C3-A377-327BA5772CD5}">
      <dgm:prSet/>
      <dgm:spPr>
        <a:solidFill>
          <a:schemeClr val="bg1"/>
        </a:solidFill>
        <a:ln>
          <a:solidFill>
            <a:srgbClr val="17B3E2"/>
          </a:solidFill>
        </a:ln>
      </dgm:spPr>
      <dgm:t>
        <a:bodyPr/>
        <a:lstStyle/>
        <a:p>
          <a:r>
            <a:rPr lang="lt-LT" dirty="0">
              <a:solidFill>
                <a:schemeClr val="tx1"/>
              </a:solidFill>
            </a:rPr>
            <a:t>Įmonės procesų auditas</a:t>
          </a:r>
          <a:r>
            <a:rPr lang="en-US" dirty="0">
              <a:solidFill>
                <a:schemeClr val="tx1"/>
              </a:solidFill>
            </a:rPr>
            <a:t>.</a:t>
          </a:r>
          <a:endParaRPr lang="lt-LT" dirty="0">
            <a:solidFill>
              <a:schemeClr val="tx1"/>
            </a:solidFill>
          </a:endParaRPr>
        </a:p>
      </dgm:t>
    </dgm:pt>
    <dgm:pt modelId="{3CB9903C-04E9-4CC8-9003-72C20B770DE3}" cxnId="{18D81459-0419-4347-AA07-D0B3F2757E85}" type="parTrans">
      <dgm:prSet/>
      <dgm:spPr/>
      <dgm:t>
        <a:bodyPr/>
        <a:lstStyle/>
        <a:p>
          <a:endParaRPr lang="en-US"/>
        </a:p>
      </dgm:t>
    </dgm:pt>
    <dgm:pt modelId="{02724B05-7618-44BE-9037-613DA8AF2CCE}" cxnId="{18D81459-0419-4347-AA07-D0B3F2757E85}" type="sibTrans">
      <dgm:prSet/>
      <dgm:spPr/>
      <dgm:t>
        <a:bodyPr/>
        <a:lstStyle/>
        <a:p>
          <a:endParaRPr lang="en-US"/>
        </a:p>
      </dgm:t>
    </dgm:pt>
    <dgm:pt modelId="{D28689CE-A71E-49AC-BC54-CB1F67D93DAA}">
      <dgm:prSet/>
      <dgm:spPr>
        <a:solidFill>
          <a:schemeClr val="bg1"/>
        </a:solidFill>
        <a:ln>
          <a:solidFill>
            <a:srgbClr val="17B3E2"/>
          </a:solidFill>
        </a:ln>
      </dgm:spPr>
      <dgm:t>
        <a:bodyPr/>
        <a:lstStyle/>
        <a:p>
          <a:r>
            <a:rPr lang="lt-LT" dirty="0">
              <a:solidFill>
                <a:schemeClr val="tx1"/>
              </a:solidFill>
            </a:rPr>
            <a:t>Testavimas ir bandymasis</a:t>
          </a:r>
          <a:r>
            <a:rPr lang="en-US" dirty="0">
              <a:solidFill>
                <a:schemeClr val="tx1"/>
              </a:solidFill>
            </a:rPr>
            <a:t>.</a:t>
          </a:r>
          <a:endParaRPr lang="lt-LT" dirty="0">
            <a:solidFill>
              <a:schemeClr val="tx1"/>
            </a:solidFill>
          </a:endParaRPr>
        </a:p>
      </dgm:t>
    </dgm:pt>
    <dgm:pt modelId="{B0241888-7584-4275-AEB8-3471780981D4}" cxnId="{07A149F3-C947-482B-BBB6-839563A39D12}" type="parTrans">
      <dgm:prSet/>
      <dgm:spPr/>
      <dgm:t>
        <a:bodyPr/>
        <a:lstStyle/>
        <a:p>
          <a:endParaRPr lang="en-US"/>
        </a:p>
      </dgm:t>
    </dgm:pt>
    <dgm:pt modelId="{43ADD331-8E77-4F94-8220-80867D58FB6A}" cxnId="{07A149F3-C947-482B-BBB6-839563A39D12}" type="sibTrans">
      <dgm:prSet/>
      <dgm:spPr/>
      <dgm:t>
        <a:bodyPr/>
        <a:lstStyle/>
        <a:p>
          <a:endParaRPr lang="en-US"/>
        </a:p>
      </dgm:t>
    </dgm:pt>
    <dgm:pt modelId="{4D90C577-CABA-4F92-870F-91A52B620007}">
      <dgm:prSet/>
      <dgm:spPr>
        <a:solidFill>
          <a:schemeClr val="bg1"/>
        </a:solidFill>
        <a:ln>
          <a:solidFill>
            <a:srgbClr val="17B3E2"/>
          </a:solidFill>
        </a:ln>
      </dgm:spPr>
      <dgm:t>
        <a:bodyPr/>
        <a:lstStyle/>
        <a:p>
          <a:r>
            <a:rPr lang="lt-LT" dirty="0">
              <a:solidFill>
                <a:schemeClr val="tx1"/>
              </a:solidFill>
            </a:rPr>
            <a:t>Darbuotojų mokymai ir supažindinimas su </a:t>
          </a:r>
          <a:r>
            <a:rPr lang="en-US" dirty="0">
              <a:solidFill>
                <a:schemeClr val="tx1"/>
              </a:solidFill>
            </a:rPr>
            <a:t>s</a:t>
          </a:r>
          <a:r>
            <a:rPr lang="lt-LT" dirty="0">
              <a:solidFill>
                <a:schemeClr val="tx1"/>
              </a:solidFill>
            </a:rPr>
            <a:t>istema</a:t>
          </a:r>
          <a:endParaRPr lang="en-US" dirty="0">
            <a:solidFill>
              <a:schemeClr val="tx1"/>
            </a:solidFill>
          </a:endParaRPr>
        </a:p>
        <a:p>
          <a:r>
            <a:rPr lang="lt-LT" dirty="0">
              <a:solidFill>
                <a:schemeClr val="tx1"/>
              </a:solidFill>
            </a:rPr>
            <a:t>(mažomis grupelėmis iki 10 žmonių)</a:t>
          </a:r>
          <a:r>
            <a:rPr lang="en-US" dirty="0">
              <a:solidFill>
                <a:schemeClr val="tx1"/>
              </a:solidFill>
            </a:rPr>
            <a:t>.</a:t>
          </a:r>
          <a:endParaRPr lang="lt-LT" dirty="0">
            <a:solidFill>
              <a:schemeClr val="tx1"/>
            </a:solidFill>
          </a:endParaRPr>
        </a:p>
      </dgm:t>
    </dgm:pt>
    <dgm:pt modelId="{4899EB62-19F4-4998-BD8F-08C70D119354}" cxnId="{49AF2FE4-34F4-4947-8D0C-01DC40867DB3}" type="parTrans">
      <dgm:prSet/>
      <dgm:spPr/>
      <dgm:t>
        <a:bodyPr/>
        <a:lstStyle/>
        <a:p>
          <a:endParaRPr lang="en-US"/>
        </a:p>
      </dgm:t>
    </dgm:pt>
    <dgm:pt modelId="{D352AC6C-1109-486D-826E-E4C7146D1691}" cxnId="{49AF2FE4-34F4-4947-8D0C-01DC40867DB3}" type="sibTrans">
      <dgm:prSet/>
      <dgm:spPr/>
      <dgm:t>
        <a:bodyPr/>
        <a:lstStyle/>
        <a:p>
          <a:endParaRPr lang="en-US"/>
        </a:p>
      </dgm:t>
    </dgm:pt>
    <dgm:pt modelId="{21AF887C-3D8A-496C-BD28-5ED101440CCF}">
      <dgm:prSet/>
      <dgm:spPr>
        <a:solidFill>
          <a:schemeClr val="bg1"/>
        </a:solidFill>
        <a:ln>
          <a:solidFill>
            <a:srgbClr val="17B3E2"/>
          </a:solidFill>
        </a:ln>
      </dgm:spPr>
      <dgm:t>
        <a:bodyPr/>
        <a:lstStyle/>
        <a:p>
          <a:r>
            <a:rPr lang="lt-LT" dirty="0">
              <a:solidFill>
                <a:schemeClr val="tx1"/>
              </a:solidFill>
            </a:rPr>
            <a:t>Trumpos, aiškios instrukcijos – pasirengimas, išplatinimas, iškomunikavimas. Kolega – kolegai principas</a:t>
          </a:r>
          <a:r>
            <a:rPr lang="en-US" dirty="0">
              <a:solidFill>
                <a:schemeClr val="tx1"/>
              </a:solidFill>
            </a:rPr>
            <a:t>.</a:t>
          </a:r>
          <a:endParaRPr lang="lt-LT" dirty="0">
            <a:solidFill>
              <a:schemeClr val="tx1"/>
            </a:solidFill>
          </a:endParaRPr>
        </a:p>
      </dgm:t>
    </dgm:pt>
    <dgm:pt modelId="{D2048B1F-2C0A-4A72-957F-3BBD9AA8FB5B}" cxnId="{D7FC9DB5-8612-4FEC-A416-36C4ADFCD042}" type="parTrans">
      <dgm:prSet/>
      <dgm:spPr/>
      <dgm:t>
        <a:bodyPr/>
        <a:lstStyle/>
        <a:p>
          <a:endParaRPr lang="en-US"/>
        </a:p>
      </dgm:t>
    </dgm:pt>
    <dgm:pt modelId="{BA290C21-956C-4312-B81F-281818526532}" cxnId="{D7FC9DB5-8612-4FEC-A416-36C4ADFCD042}" type="sibTrans">
      <dgm:prSet/>
      <dgm:spPr/>
      <dgm:t>
        <a:bodyPr/>
        <a:lstStyle/>
        <a:p>
          <a:endParaRPr lang="en-US"/>
        </a:p>
      </dgm:t>
    </dgm:pt>
    <dgm:pt modelId="{CCB7E8C1-B1C5-4C55-8FF0-EE42E6693A52}">
      <dgm:prSet/>
      <dgm:spPr>
        <a:solidFill>
          <a:schemeClr val="bg1"/>
        </a:solidFill>
        <a:ln>
          <a:solidFill>
            <a:srgbClr val="17B3E2"/>
          </a:solidFill>
        </a:ln>
      </dgm:spPr>
      <dgm:t>
        <a:bodyPr/>
        <a:lstStyle/>
        <a:p>
          <a:r>
            <a:rPr lang="lt-LT" dirty="0">
              <a:solidFill>
                <a:schemeClr val="tx1"/>
              </a:solidFill>
            </a:rPr>
            <a:t>Darbuotojų prijungimas prie sistemos etapais</a:t>
          </a:r>
          <a:r>
            <a:rPr lang="en-US" dirty="0">
              <a:solidFill>
                <a:schemeClr val="tx1"/>
              </a:solidFill>
            </a:rPr>
            <a:t>.</a:t>
          </a:r>
          <a:endParaRPr lang="lt-LT" dirty="0">
            <a:solidFill>
              <a:schemeClr val="tx1"/>
            </a:solidFill>
          </a:endParaRPr>
        </a:p>
      </dgm:t>
    </dgm:pt>
    <dgm:pt modelId="{8507CC35-A0AA-48B6-8244-F65D6CFBFF17}" cxnId="{5EB07190-3947-4379-B8BB-5A049C4FDC05}" type="parTrans">
      <dgm:prSet/>
      <dgm:spPr/>
      <dgm:t>
        <a:bodyPr/>
        <a:lstStyle/>
        <a:p>
          <a:endParaRPr lang="en-US"/>
        </a:p>
      </dgm:t>
    </dgm:pt>
    <dgm:pt modelId="{7A4F4BD2-451C-4052-8EA0-4DECD7481FCF}" cxnId="{5EB07190-3947-4379-B8BB-5A049C4FDC05}" type="sibTrans">
      <dgm:prSet/>
      <dgm:spPr/>
      <dgm:t>
        <a:bodyPr/>
        <a:lstStyle/>
        <a:p>
          <a:endParaRPr lang="en-US"/>
        </a:p>
      </dgm:t>
    </dgm:pt>
    <dgm:pt modelId="{2D5AA142-8060-4DEA-BF01-B955364C6C35}" type="pres">
      <dgm:prSet presAssocID="{F021A203-74D2-443F-923D-EE1F18133FE3}" presName="diagram" presStyleCnt="0">
        <dgm:presLayoutVars>
          <dgm:dir/>
          <dgm:resizeHandles val="exact"/>
        </dgm:presLayoutVars>
      </dgm:prSet>
      <dgm:spPr/>
    </dgm:pt>
    <dgm:pt modelId="{94C419C9-109F-482B-ACF7-0E7E83671DF0}" type="pres">
      <dgm:prSet presAssocID="{01143449-8D8D-43FB-BBE1-F6EBEF77EE63}" presName="node" presStyleLbl="node1" presStyleIdx="0" presStyleCnt="6" custScaleY="140514">
        <dgm:presLayoutVars>
          <dgm:bulletEnabled val="1"/>
        </dgm:presLayoutVars>
      </dgm:prSet>
      <dgm:spPr/>
    </dgm:pt>
    <dgm:pt modelId="{3EC91454-8624-47D4-BD0D-4239F3111B62}" type="pres">
      <dgm:prSet presAssocID="{B42A3063-F3A5-4367-9C5B-9F5D26E2717A}" presName="sibTrans" presStyleCnt="0"/>
      <dgm:spPr/>
    </dgm:pt>
    <dgm:pt modelId="{6D7477B6-B1E8-4813-9438-A721D7D605C6}" type="pres">
      <dgm:prSet presAssocID="{1FDA8EB8-9AC7-41C3-A377-327BA5772CD5}" presName="node" presStyleLbl="node1" presStyleIdx="1" presStyleCnt="6" custScaleY="140514">
        <dgm:presLayoutVars>
          <dgm:bulletEnabled val="1"/>
        </dgm:presLayoutVars>
      </dgm:prSet>
      <dgm:spPr/>
    </dgm:pt>
    <dgm:pt modelId="{727CB97A-FB34-4C4C-8987-FB029E8D0807}" type="pres">
      <dgm:prSet presAssocID="{02724B05-7618-44BE-9037-613DA8AF2CCE}" presName="sibTrans" presStyleCnt="0"/>
      <dgm:spPr/>
    </dgm:pt>
    <dgm:pt modelId="{A4E35148-820A-4BD7-9B0E-5CB7490CEBB1}" type="pres">
      <dgm:prSet presAssocID="{D28689CE-A71E-49AC-BC54-CB1F67D93DAA}" presName="node" presStyleLbl="node1" presStyleIdx="2" presStyleCnt="6" custScaleY="140514">
        <dgm:presLayoutVars>
          <dgm:bulletEnabled val="1"/>
        </dgm:presLayoutVars>
      </dgm:prSet>
      <dgm:spPr/>
    </dgm:pt>
    <dgm:pt modelId="{BD9CD846-6B9F-4AF4-B7F3-AE81535465F1}" type="pres">
      <dgm:prSet presAssocID="{43ADD331-8E77-4F94-8220-80867D58FB6A}" presName="sibTrans" presStyleCnt="0"/>
      <dgm:spPr/>
    </dgm:pt>
    <dgm:pt modelId="{E32DA0C9-5038-491E-A58D-55A069AD1350}" type="pres">
      <dgm:prSet presAssocID="{4D90C577-CABA-4F92-870F-91A52B620007}" presName="node" presStyleLbl="node1" presStyleIdx="3" presStyleCnt="6" custScaleY="140514">
        <dgm:presLayoutVars>
          <dgm:bulletEnabled val="1"/>
        </dgm:presLayoutVars>
      </dgm:prSet>
      <dgm:spPr/>
    </dgm:pt>
    <dgm:pt modelId="{67BD8714-ECAC-43B3-BAF6-47F69041D1CD}" type="pres">
      <dgm:prSet presAssocID="{D352AC6C-1109-486D-826E-E4C7146D1691}" presName="sibTrans" presStyleCnt="0"/>
      <dgm:spPr/>
    </dgm:pt>
    <dgm:pt modelId="{069A94BD-3870-4704-872F-6737567D7971}" type="pres">
      <dgm:prSet presAssocID="{21AF887C-3D8A-496C-BD28-5ED101440CCF}" presName="node" presStyleLbl="node1" presStyleIdx="4" presStyleCnt="6" custScaleY="140514">
        <dgm:presLayoutVars>
          <dgm:bulletEnabled val="1"/>
        </dgm:presLayoutVars>
      </dgm:prSet>
      <dgm:spPr/>
    </dgm:pt>
    <dgm:pt modelId="{92ECB83F-C287-4358-87CB-25E93338F7B7}" type="pres">
      <dgm:prSet presAssocID="{BA290C21-956C-4312-B81F-281818526532}" presName="sibTrans" presStyleCnt="0"/>
      <dgm:spPr/>
    </dgm:pt>
    <dgm:pt modelId="{B6E8B165-A76E-45C4-B734-0D713D8236DB}" type="pres">
      <dgm:prSet presAssocID="{CCB7E8C1-B1C5-4C55-8FF0-EE42E6693A52}" presName="node" presStyleLbl="node1" presStyleIdx="5" presStyleCnt="6" custScaleY="140514">
        <dgm:presLayoutVars>
          <dgm:bulletEnabled val="1"/>
        </dgm:presLayoutVars>
      </dgm:prSet>
      <dgm:spPr/>
    </dgm:pt>
  </dgm:ptLst>
  <dgm:cxnLst>
    <dgm:cxn modelId="{03D00C03-F050-4C2D-AB46-9C89482BC22E}" type="presOf" srcId="{01143449-8D8D-43FB-BBE1-F6EBEF77EE63}" destId="{94C419C9-109F-482B-ACF7-0E7E83671DF0}" srcOrd="0" destOrd="0" presId="urn:microsoft.com/office/officeart/2005/8/layout/default"/>
    <dgm:cxn modelId="{5056DF22-0D59-4937-A15E-CC14907750DE}" type="presOf" srcId="{D28689CE-A71E-49AC-BC54-CB1F67D93DAA}" destId="{A4E35148-820A-4BD7-9B0E-5CB7490CEBB1}" srcOrd="0" destOrd="0" presId="urn:microsoft.com/office/officeart/2005/8/layout/default"/>
    <dgm:cxn modelId="{E2524237-13A1-4AEA-BFF6-2532071FBE77}" srcId="{F021A203-74D2-443F-923D-EE1F18133FE3}" destId="{01143449-8D8D-43FB-BBE1-F6EBEF77EE63}" srcOrd="0" destOrd="0" parTransId="{A03F90B4-76B3-4796-9E76-7D46278D6CE0}" sibTransId="{B42A3063-F3A5-4367-9C5B-9F5D26E2717A}"/>
    <dgm:cxn modelId="{2BBB3F4C-D2FA-4ACA-92CF-9E0FEE6F4E3E}" type="presOf" srcId="{F021A203-74D2-443F-923D-EE1F18133FE3}" destId="{2D5AA142-8060-4DEA-BF01-B955364C6C35}" srcOrd="0" destOrd="0" presId="urn:microsoft.com/office/officeart/2005/8/layout/default"/>
    <dgm:cxn modelId="{18D81459-0419-4347-AA07-D0B3F2757E85}" srcId="{F021A203-74D2-443F-923D-EE1F18133FE3}" destId="{1FDA8EB8-9AC7-41C3-A377-327BA5772CD5}" srcOrd="1" destOrd="0" parTransId="{3CB9903C-04E9-4CC8-9003-72C20B770DE3}" sibTransId="{02724B05-7618-44BE-9037-613DA8AF2CCE}"/>
    <dgm:cxn modelId="{F55FFD5A-EEF9-4FF4-B500-6BA98163A610}" type="presOf" srcId="{21AF887C-3D8A-496C-BD28-5ED101440CCF}" destId="{069A94BD-3870-4704-872F-6737567D7971}" srcOrd="0" destOrd="0" presId="urn:microsoft.com/office/officeart/2005/8/layout/default"/>
    <dgm:cxn modelId="{DC6F8B8A-5CFD-4184-B4FC-BCD8F4809936}" type="presOf" srcId="{CCB7E8C1-B1C5-4C55-8FF0-EE42E6693A52}" destId="{B6E8B165-A76E-45C4-B734-0D713D8236DB}" srcOrd="0" destOrd="0" presId="urn:microsoft.com/office/officeart/2005/8/layout/default"/>
    <dgm:cxn modelId="{5EB07190-3947-4379-B8BB-5A049C4FDC05}" srcId="{F021A203-74D2-443F-923D-EE1F18133FE3}" destId="{CCB7E8C1-B1C5-4C55-8FF0-EE42E6693A52}" srcOrd="5" destOrd="0" parTransId="{8507CC35-A0AA-48B6-8244-F65D6CFBFF17}" sibTransId="{7A4F4BD2-451C-4052-8EA0-4DECD7481FCF}"/>
    <dgm:cxn modelId="{D7FC9DB5-8612-4FEC-A416-36C4ADFCD042}" srcId="{F021A203-74D2-443F-923D-EE1F18133FE3}" destId="{21AF887C-3D8A-496C-BD28-5ED101440CCF}" srcOrd="4" destOrd="0" parTransId="{D2048B1F-2C0A-4A72-957F-3BBD9AA8FB5B}" sibTransId="{BA290C21-956C-4312-B81F-281818526532}"/>
    <dgm:cxn modelId="{2DABF1CD-A6C0-44F7-97C5-60CE56D82B63}" type="presOf" srcId="{1FDA8EB8-9AC7-41C3-A377-327BA5772CD5}" destId="{6D7477B6-B1E8-4813-9438-A721D7D605C6}" srcOrd="0" destOrd="0" presId="urn:microsoft.com/office/officeart/2005/8/layout/default"/>
    <dgm:cxn modelId="{49AF2FE4-34F4-4947-8D0C-01DC40867DB3}" srcId="{F021A203-74D2-443F-923D-EE1F18133FE3}" destId="{4D90C577-CABA-4F92-870F-91A52B620007}" srcOrd="3" destOrd="0" parTransId="{4899EB62-19F4-4998-BD8F-08C70D119354}" sibTransId="{D352AC6C-1109-486D-826E-E4C7146D1691}"/>
    <dgm:cxn modelId="{07A149F3-C947-482B-BBB6-839563A39D12}" srcId="{F021A203-74D2-443F-923D-EE1F18133FE3}" destId="{D28689CE-A71E-49AC-BC54-CB1F67D93DAA}" srcOrd="2" destOrd="0" parTransId="{B0241888-7584-4275-AEB8-3471780981D4}" sibTransId="{43ADD331-8E77-4F94-8220-80867D58FB6A}"/>
    <dgm:cxn modelId="{1C69D9F3-1390-4AB8-92BD-CEFFB1D70300}" type="presOf" srcId="{4D90C577-CABA-4F92-870F-91A52B620007}" destId="{E32DA0C9-5038-491E-A58D-55A069AD1350}" srcOrd="0" destOrd="0" presId="urn:microsoft.com/office/officeart/2005/8/layout/default"/>
    <dgm:cxn modelId="{1B3247CB-78FA-40B0-89C5-62B266769B36}" type="presParOf" srcId="{2D5AA142-8060-4DEA-BF01-B955364C6C35}" destId="{94C419C9-109F-482B-ACF7-0E7E83671DF0}" srcOrd="0" destOrd="0" presId="urn:microsoft.com/office/officeart/2005/8/layout/default"/>
    <dgm:cxn modelId="{2D03BAA3-9670-4A2A-AA59-5EDE9BA6DED4}" type="presParOf" srcId="{2D5AA142-8060-4DEA-BF01-B955364C6C35}" destId="{3EC91454-8624-47D4-BD0D-4239F3111B62}" srcOrd="1" destOrd="0" presId="urn:microsoft.com/office/officeart/2005/8/layout/default"/>
    <dgm:cxn modelId="{AE24E2D1-C1F0-4912-B3C6-94207108ADF7}" type="presParOf" srcId="{2D5AA142-8060-4DEA-BF01-B955364C6C35}" destId="{6D7477B6-B1E8-4813-9438-A721D7D605C6}" srcOrd="2" destOrd="0" presId="urn:microsoft.com/office/officeart/2005/8/layout/default"/>
    <dgm:cxn modelId="{D8051410-CC05-44FA-9629-7825F2F46B3D}" type="presParOf" srcId="{2D5AA142-8060-4DEA-BF01-B955364C6C35}" destId="{727CB97A-FB34-4C4C-8987-FB029E8D0807}" srcOrd="3" destOrd="0" presId="urn:microsoft.com/office/officeart/2005/8/layout/default"/>
    <dgm:cxn modelId="{326B7A1E-0135-4AC7-AD79-B7148696FCD6}" type="presParOf" srcId="{2D5AA142-8060-4DEA-BF01-B955364C6C35}" destId="{A4E35148-820A-4BD7-9B0E-5CB7490CEBB1}" srcOrd="4" destOrd="0" presId="urn:microsoft.com/office/officeart/2005/8/layout/default"/>
    <dgm:cxn modelId="{22C3F5B6-78E7-42F3-B8E2-DCA9C8F4F00B}" type="presParOf" srcId="{2D5AA142-8060-4DEA-BF01-B955364C6C35}" destId="{BD9CD846-6B9F-4AF4-B7F3-AE81535465F1}" srcOrd="5" destOrd="0" presId="urn:microsoft.com/office/officeart/2005/8/layout/default"/>
    <dgm:cxn modelId="{C5AE9B76-5C70-41A3-A0E9-519654CE3EFA}" type="presParOf" srcId="{2D5AA142-8060-4DEA-BF01-B955364C6C35}" destId="{E32DA0C9-5038-491E-A58D-55A069AD1350}" srcOrd="6" destOrd="0" presId="urn:microsoft.com/office/officeart/2005/8/layout/default"/>
    <dgm:cxn modelId="{A0683D75-82D9-49F5-91D3-48951ED9DDE3}" type="presParOf" srcId="{2D5AA142-8060-4DEA-BF01-B955364C6C35}" destId="{67BD8714-ECAC-43B3-BAF6-47F69041D1CD}" srcOrd="7" destOrd="0" presId="urn:microsoft.com/office/officeart/2005/8/layout/default"/>
    <dgm:cxn modelId="{05D40270-3D84-47CF-82B9-3F7D84E59807}" type="presParOf" srcId="{2D5AA142-8060-4DEA-BF01-B955364C6C35}" destId="{069A94BD-3870-4704-872F-6737567D7971}" srcOrd="8" destOrd="0" presId="urn:microsoft.com/office/officeart/2005/8/layout/default"/>
    <dgm:cxn modelId="{788B2D39-C54D-4D9F-856E-26C024527D4B}" type="presParOf" srcId="{2D5AA142-8060-4DEA-BF01-B955364C6C35}" destId="{92ECB83F-C287-4358-87CB-25E93338F7B7}" srcOrd="9" destOrd="0" presId="urn:microsoft.com/office/officeart/2005/8/layout/default"/>
    <dgm:cxn modelId="{8DB9080E-6AF1-4864-B6FE-D5FDA6142956}" type="presParOf" srcId="{2D5AA142-8060-4DEA-BF01-B955364C6C35}" destId="{B6E8B165-A76E-45C4-B734-0D713D8236D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DB218-0AFF-439B-93BE-FA8C29AC00B5}">
      <dsp:nvSpPr>
        <dsp:cNvPr id="0" name=""/>
        <dsp:cNvSpPr/>
      </dsp:nvSpPr>
      <dsp:spPr>
        <a:xfrm>
          <a:off x="145899" y="565"/>
          <a:ext cx="2578311" cy="2654983"/>
        </a:xfrm>
        <a:prstGeom prst="rect">
          <a:avLst/>
        </a:prstGeom>
        <a:solidFill>
          <a:srgbClr val="17B3E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512000" rIns="72000" bIns="2520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0" kern="1200" dirty="0"/>
            <a:t>Rinkos analizė ir susitikimai su potencialiais tiekėjais (analizė truko ~6 mėn.).</a:t>
          </a:r>
          <a:endParaRPr lang="en-US" sz="1800" b="0" kern="1200" dirty="0"/>
        </a:p>
      </dsp:txBody>
      <dsp:txXfrm>
        <a:off x="145899" y="565"/>
        <a:ext cx="2578311" cy="2654983"/>
      </dsp:txXfrm>
    </dsp:sp>
    <dsp:sp modelId="{D629CC20-CA15-4DF0-997A-13DF264318B9}">
      <dsp:nvSpPr>
        <dsp:cNvPr id="0" name=""/>
        <dsp:cNvSpPr/>
      </dsp:nvSpPr>
      <dsp:spPr>
        <a:xfrm>
          <a:off x="2923316" y="565"/>
          <a:ext cx="2578311" cy="2654983"/>
        </a:xfrm>
        <a:prstGeom prst="rect">
          <a:avLst/>
        </a:prstGeom>
        <a:solidFill>
          <a:srgbClr val="17B3E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512000" rIns="72000" bIns="2520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0" kern="1200"/>
            <a:t>Gerosios praktikos. Stebėjimas, kaip pirkimų procesus valdo kitos įmonės.</a:t>
          </a:r>
        </a:p>
      </dsp:txBody>
      <dsp:txXfrm>
        <a:off x="2923316" y="565"/>
        <a:ext cx="2578311" cy="2654983"/>
      </dsp:txXfrm>
    </dsp:sp>
    <dsp:sp modelId="{AFDEB485-87E6-48F2-A023-1A8CBBD74282}">
      <dsp:nvSpPr>
        <dsp:cNvPr id="0" name=""/>
        <dsp:cNvSpPr/>
      </dsp:nvSpPr>
      <dsp:spPr>
        <a:xfrm>
          <a:off x="5700733" y="565"/>
          <a:ext cx="2578311" cy="2654983"/>
        </a:xfrm>
        <a:prstGeom prst="rect">
          <a:avLst/>
        </a:prstGeom>
        <a:solidFill>
          <a:srgbClr val="17B3E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512000" rIns="72000" bIns="2520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0" kern="1200"/>
            <a:t>Rekomendacijos, kitų įmonių atsiliepimai.</a:t>
          </a:r>
        </a:p>
      </dsp:txBody>
      <dsp:txXfrm>
        <a:off x="5700733" y="565"/>
        <a:ext cx="2578311" cy="2654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94D99-BA0F-429D-9849-007A1D56F5C9}">
      <dsp:nvSpPr>
        <dsp:cNvPr id="0" name=""/>
        <dsp:cNvSpPr/>
      </dsp:nvSpPr>
      <dsp:spPr>
        <a:xfrm>
          <a:off x="1487" y="181988"/>
          <a:ext cx="1886337" cy="1489432"/>
        </a:xfrm>
        <a:prstGeom prst="rect">
          <a:avLst/>
        </a:prstGeom>
        <a:solidFill>
          <a:srgbClr val="17B3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Sistemą naudojame </a:t>
          </a:r>
          <a:r>
            <a:rPr lang="lt-LT" sz="2400" b="1" kern="1200" dirty="0"/>
            <a:t>nuo 2018 m. </a:t>
          </a:r>
          <a:br>
            <a:rPr lang="lt-LT" sz="1600" kern="1200" dirty="0"/>
          </a:br>
          <a:r>
            <a:rPr lang="lt-LT" sz="2400" b="1" kern="1200" dirty="0"/>
            <a:t>sausio 1 d. </a:t>
          </a:r>
        </a:p>
      </dsp:txBody>
      <dsp:txXfrm>
        <a:off x="1487" y="181988"/>
        <a:ext cx="1886337" cy="1489432"/>
      </dsp:txXfrm>
    </dsp:sp>
    <dsp:sp modelId="{6BE588C4-C6B0-467A-8AD4-12200BBF42FF}">
      <dsp:nvSpPr>
        <dsp:cNvPr id="0" name=""/>
        <dsp:cNvSpPr/>
      </dsp:nvSpPr>
      <dsp:spPr>
        <a:xfrm>
          <a:off x="1922845" y="181988"/>
          <a:ext cx="1886337" cy="1489432"/>
        </a:xfrm>
        <a:prstGeom prst="rect">
          <a:avLst/>
        </a:prstGeom>
        <a:solidFill>
          <a:srgbClr val="17B3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Šiandien sistema naudojasi </a:t>
          </a:r>
          <a:br>
            <a:rPr lang="lt-LT" sz="1600" kern="1200" dirty="0"/>
          </a:br>
          <a:r>
            <a:rPr lang="lt-LT" sz="2800" b="1" kern="1200" dirty="0"/>
            <a:t>700</a:t>
          </a:r>
          <a:r>
            <a:rPr lang="lt-LT" sz="2800" kern="1200" dirty="0"/>
            <a:t> </a:t>
          </a:r>
          <a:br>
            <a:rPr lang="lt-LT" sz="1600" kern="1200" dirty="0"/>
          </a:br>
          <a:r>
            <a:rPr lang="lt-LT" sz="1600" kern="1200" dirty="0"/>
            <a:t>vartotojų.</a:t>
          </a:r>
        </a:p>
      </dsp:txBody>
      <dsp:txXfrm>
        <a:off x="1922845" y="181988"/>
        <a:ext cx="1886337" cy="1489432"/>
      </dsp:txXfrm>
    </dsp:sp>
    <dsp:sp modelId="{054EAE8C-BBB2-4A6D-AC9A-FF2898202AE9}">
      <dsp:nvSpPr>
        <dsp:cNvPr id="0" name=""/>
        <dsp:cNvSpPr/>
      </dsp:nvSpPr>
      <dsp:spPr>
        <a:xfrm>
          <a:off x="3844203" y="181988"/>
          <a:ext cx="1886337" cy="1489432"/>
        </a:xfrm>
        <a:prstGeom prst="rect">
          <a:avLst/>
        </a:prstGeom>
        <a:solidFill>
          <a:srgbClr val="17B3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Per 1 metus sistemoje apdorojame apie </a:t>
          </a:r>
          <a:r>
            <a:rPr lang="lt-LT" sz="2400" b="1" kern="1200" dirty="0"/>
            <a:t>53 000 </a:t>
          </a:r>
          <a:r>
            <a:rPr lang="lt-LT" sz="1600" kern="1200" dirty="0"/>
            <a:t>dokumentų.</a:t>
          </a:r>
        </a:p>
      </dsp:txBody>
      <dsp:txXfrm>
        <a:off x="3844203" y="181988"/>
        <a:ext cx="1886337" cy="1489432"/>
      </dsp:txXfrm>
    </dsp:sp>
    <dsp:sp modelId="{A12D8817-0E10-4FD2-B203-10AC9563E1AC}">
      <dsp:nvSpPr>
        <dsp:cNvPr id="0" name=""/>
        <dsp:cNvSpPr/>
      </dsp:nvSpPr>
      <dsp:spPr>
        <a:xfrm>
          <a:off x="962166" y="1706441"/>
          <a:ext cx="1886337" cy="1489432"/>
        </a:xfrm>
        <a:prstGeom prst="rect">
          <a:avLst/>
        </a:prstGeom>
        <a:solidFill>
          <a:srgbClr val="17B3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Turime </a:t>
          </a:r>
          <a:r>
            <a:rPr lang="lt-LT" sz="1600" kern="1200" noProof="0" dirty="0"/>
            <a:t>integracijas</a:t>
          </a:r>
          <a:r>
            <a:rPr lang="lt-LT" sz="1600" kern="1200" dirty="0"/>
            <a:t> su finansų apskaitos programa, įmonės struktūros (AD) bei </a:t>
          </a:r>
          <a:br>
            <a:rPr lang="lt-LT" sz="1600" kern="1200" dirty="0"/>
          </a:br>
          <a:r>
            <a:rPr lang="lt-LT" sz="1600" kern="1200" dirty="0"/>
            <a:t>E. pristatymo sistemomis.</a:t>
          </a:r>
        </a:p>
      </dsp:txBody>
      <dsp:txXfrm>
        <a:off x="962166" y="1706441"/>
        <a:ext cx="1886337" cy="1489432"/>
      </dsp:txXfrm>
    </dsp:sp>
    <dsp:sp modelId="{094DD462-2BFF-4CD3-A7ED-0BDF4D5BE6F7}">
      <dsp:nvSpPr>
        <dsp:cNvPr id="0" name=""/>
        <dsp:cNvSpPr/>
      </dsp:nvSpPr>
      <dsp:spPr>
        <a:xfrm>
          <a:off x="2883524" y="1706441"/>
          <a:ext cx="1886337" cy="1489432"/>
        </a:xfrm>
        <a:prstGeom prst="rect">
          <a:avLst/>
        </a:prstGeom>
        <a:solidFill>
          <a:srgbClr val="17B3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Planuose integracija su Turto valdymo sistema ir E-sąskaita. </a:t>
          </a:r>
        </a:p>
      </dsp:txBody>
      <dsp:txXfrm>
        <a:off x="2883524" y="1706441"/>
        <a:ext cx="1886337" cy="148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419C9-109F-482B-ACF7-0E7E83671DF0}">
      <dsp:nvSpPr>
        <dsp:cNvPr id="0" name=""/>
        <dsp:cNvSpPr/>
      </dsp:nvSpPr>
      <dsp:spPr>
        <a:xfrm>
          <a:off x="0" y="139331"/>
          <a:ext cx="1791258" cy="151018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7B3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</a:rPr>
            <a:t>Diegimo komandos suformavimas. </a:t>
          </a: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</a:rPr>
            <a:t>Svarbus etapas - kompete</a:t>
          </a:r>
          <a:r>
            <a:rPr lang="en-US" sz="1400" kern="1200" dirty="0">
              <a:solidFill>
                <a:schemeClr val="tx1"/>
              </a:solidFill>
            </a:rPr>
            <a:t>n</a:t>
          </a:r>
          <a:r>
            <a:rPr lang="lt-LT" sz="1400" kern="1200" dirty="0">
              <a:solidFill>
                <a:schemeClr val="tx1"/>
              </a:solidFill>
            </a:rPr>
            <a:t>tinga komanda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0" y="139331"/>
        <a:ext cx="1791258" cy="1510181"/>
      </dsp:txXfrm>
    </dsp:sp>
    <dsp:sp modelId="{6D7477B6-B1E8-4813-9438-A721D7D605C6}">
      <dsp:nvSpPr>
        <dsp:cNvPr id="0" name=""/>
        <dsp:cNvSpPr/>
      </dsp:nvSpPr>
      <dsp:spPr>
        <a:xfrm>
          <a:off x="1970384" y="139331"/>
          <a:ext cx="1791258" cy="151018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7B3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</a:rPr>
            <a:t>Įmonės procesų auditas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1970384" y="139331"/>
        <a:ext cx="1791258" cy="1510181"/>
      </dsp:txXfrm>
    </dsp:sp>
    <dsp:sp modelId="{A4E35148-820A-4BD7-9B0E-5CB7490CEBB1}">
      <dsp:nvSpPr>
        <dsp:cNvPr id="0" name=""/>
        <dsp:cNvSpPr/>
      </dsp:nvSpPr>
      <dsp:spPr>
        <a:xfrm>
          <a:off x="3940769" y="139331"/>
          <a:ext cx="1791258" cy="151018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7B3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</a:rPr>
            <a:t>Testavimas ir bandymasis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3940769" y="139331"/>
        <a:ext cx="1791258" cy="1510181"/>
      </dsp:txXfrm>
    </dsp:sp>
    <dsp:sp modelId="{E32DA0C9-5038-491E-A58D-55A069AD1350}">
      <dsp:nvSpPr>
        <dsp:cNvPr id="0" name=""/>
        <dsp:cNvSpPr/>
      </dsp:nvSpPr>
      <dsp:spPr>
        <a:xfrm>
          <a:off x="0" y="1828639"/>
          <a:ext cx="1791258" cy="151018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7B3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</a:rPr>
            <a:t>Darbuotojų mokymai ir supažindinimas su </a:t>
          </a:r>
          <a:r>
            <a:rPr lang="en-US" sz="1400" kern="1200" dirty="0">
              <a:solidFill>
                <a:schemeClr val="tx1"/>
              </a:solidFill>
            </a:rPr>
            <a:t>s</a:t>
          </a:r>
          <a:r>
            <a:rPr lang="lt-LT" sz="1400" kern="1200" dirty="0">
              <a:solidFill>
                <a:schemeClr val="tx1"/>
              </a:solidFill>
            </a:rPr>
            <a:t>istema</a:t>
          </a: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</a:rPr>
            <a:t>(mažomis grupelėmis iki 10 žmonių)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0" y="1828639"/>
        <a:ext cx="1791258" cy="1510181"/>
      </dsp:txXfrm>
    </dsp:sp>
    <dsp:sp modelId="{069A94BD-3870-4704-872F-6737567D7971}">
      <dsp:nvSpPr>
        <dsp:cNvPr id="0" name=""/>
        <dsp:cNvSpPr/>
      </dsp:nvSpPr>
      <dsp:spPr>
        <a:xfrm>
          <a:off x="1970384" y="1828639"/>
          <a:ext cx="1791258" cy="151018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7B3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</a:rPr>
            <a:t>Trumpos, aiškios instrukcijos – pasirengimas, išplatinimas, iškomunikavimas. Kolega – kolegai principas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1970384" y="1828639"/>
        <a:ext cx="1791258" cy="1510181"/>
      </dsp:txXfrm>
    </dsp:sp>
    <dsp:sp modelId="{B6E8B165-A76E-45C4-B734-0D713D8236DB}">
      <dsp:nvSpPr>
        <dsp:cNvPr id="0" name=""/>
        <dsp:cNvSpPr/>
      </dsp:nvSpPr>
      <dsp:spPr>
        <a:xfrm>
          <a:off x="3940769" y="1828639"/>
          <a:ext cx="1791258" cy="151018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7B3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1"/>
              </a:solidFill>
            </a:rPr>
            <a:t>Darbuotojų prijungimas prie sistemos etapais</a:t>
          </a:r>
          <a:r>
            <a:rPr lang="en-US" sz="1400" kern="1200" dirty="0">
              <a:solidFill>
                <a:schemeClr val="tx1"/>
              </a:solidFill>
            </a:rPr>
            <a:t>.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3940769" y="1828639"/>
        <a:ext cx="1791258" cy="151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FF41-DAD4-844B-B9ED-8D7536B0AF70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4144-6D44-304E-AD98-AAD9CC79B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7B6F-11A3-8F40-89D8-05D039F243FE}" type="datetime1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9A27-4DB2-DA41-ADC2-10C468BB865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- 1 varian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nas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44450"/>
            <a:ext cx="9245600" cy="520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900" y="3094027"/>
            <a:ext cx="7772400" cy="634991"/>
          </a:xfrm>
        </p:spPr>
        <p:txBody>
          <a:bodyPr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700" y="3740494"/>
            <a:ext cx="6400800" cy="973658"/>
          </a:xfrm>
        </p:spPr>
        <p:txBody>
          <a:bodyPr/>
          <a:lstStyle>
            <a:lvl1pPr marL="0" indent="0" algn="ctr">
              <a:lnSpc>
                <a:spcPct val="70000"/>
              </a:lnSpc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77" y="494278"/>
            <a:ext cx="1645446" cy="8011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9" name="Picture 8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4A4A-0FAF-8042-9F2B-AB60870ABCAD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9" name="Picture 8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2FBC-FC81-5947-A41C-7AE2AB90BBF6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8" name="Picture 7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F926-C7AB-CE4C-8203-2D17EBACE2C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8" name="Picture 7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6A19-83C7-6B4C-972E-66768D1CFC1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- 2 varian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174067"/>
            <a:ext cx="9144000" cy="9694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850" y="3315048"/>
            <a:ext cx="7772400" cy="634991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17B3E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850" y="3961515"/>
            <a:ext cx="6400800" cy="973658"/>
          </a:xfrm>
        </p:spPr>
        <p:txBody>
          <a:bodyPr/>
          <a:lstStyle>
            <a:lvl1pPr marL="0" indent="0" algn="l">
              <a:lnSpc>
                <a:spcPct val="70000"/>
              </a:lnSpc>
              <a:buNone/>
              <a:defRPr baseline="0">
                <a:solidFill>
                  <a:srgbClr val="17B3E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VV_pagrindin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4" y="597810"/>
            <a:ext cx="1678736" cy="817332"/>
          </a:xfrm>
          <a:prstGeom prst="rect">
            <a:avLst/>
          </a:prstGeom>
        </p:spPr>
      </p:pic>
      <p:pic>
        <p:nvPicPr>
          <p:cNvPr id="4" name="Picture 3" descr="fonas2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igiamoji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04800" y="-321733"/>
            <a:ext cx="9787467" cy="57404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VV_ppt_baigiamoji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8" y="-372532"/>
            <a:ext cx="10086893" cy="583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28" y="1678330"/>
            <a:ext cx="8424944" cy="649154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8" name="Picture 7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010-E87A-5241-89C8-39681AFC6E6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8" name="Picture 7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ABA-3E2E-CA40-B6EB-7FA6E377AEF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9" name="Picture 8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E8A4-AC49-0B47-925B-0BAA54AF160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11" name="Picture 10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57B-8C2C-E646-B2C7-09617C03BC6A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7" name="Picture 6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3AB-CFCC-0341-9C65-22852945E32E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acia-02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171"/>
            <a:ext cx="9144000" cy="855329"/>
          </a:xfrm>
          <a:prstGeom prst="rect">
            <a:avLst/>
          </a:prstGeom>
        </p:spPr>
      </p:pic>
      <p:pic>
        <p:nvPicPr>
          <p:cNvPr id="6" name="Picture 5" descr="VV_pagrindinis_baltas(inversinis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" y="4539123"/>
            <a:ext cx="976290" cy="4753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DADA-B6BF-F349-8965-463F23AF4D0E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456" y="922860"/>
            <a:ext cx="8424944" cy="32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31F01-657B-D344-94C1-AAE7E821A46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6" y="4767263"/>
            <a:ext cx="745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Bold"/>
                <a:cs typeface="Calibri Bold"/>
              </a:defRPr>
            </a:lvl1pPr>
          </a:lstStyle>
          <a:p>
            <a:fld id="{2066355A-084C-D24E-9AD2-7E4FC41EA62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rgbClr val="17B3E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 panose="020B0604020202020204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186055" algn="l" defTabSz="457200" rtl="0" eaLnBrk="1" latinLnBrk="0" hangingPunct="1">
        <a:spcBef>
          <a:spcPct val="20000"/>
        </a:spcBef>
        <a:buFont typeface="Arial" panose="020B0604020202020204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7255" indent="-1778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855" indent="-177800" algn="l" defTabSz="457200" rtl="0" eaLnBrk="1" latinLnBrk="0" hangingPunct="1">
        <a:spcBef>
          <a:spcPct val="20000"/>
        </a:spcBef>
        <a:buFont typeface="Arial" panose="020B0604020202020204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980" indent="-177800" algn="l" defTabSz="457200" rtl="0" eaLnBrk="1" latinLnBrk="0" hangingPunct="1">
        <a:spcBef>
          <a:spcPct val="20000"/>
        </a:spcBef>
        <a:buFont typeface="Arial" panose="020B0604020202020204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8.emf"/><Relationship Id="rId7" Type="http://schemas.openxmlformats.org/officeDocument/2006/relationships/image" Target="../media/image17.emf"/><Relationship Id="rId6" Type="http://schemas.openxmlformats.org/officeDocument/2006/relationships/image" Target="../media/image16.emf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notesSlide" Target="../notesSlides/notesSlide6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00" y="2814411"/>
            <a:ext cx="6845800" cy="634991"/>
          </a:xfrm>
        </p:spPr>
        <p:txBody>
          <a:bodyPr>
            <a:normAutofit fontScale="90000"/>
          </a:bodyPr>
          <a:lstStyle/>
          <a:p>
            <a:r>
              <a:rPr lang="lt-LT" dirty="0"/>
              <a:t>KAIP IT SISTEMOS PAGALBA EFEKTYVINTI ORGANIZACIJOS DOKUMENTŲ VALDYMO PROCESUS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700" y="4129790"/>
            <a:ext cx="6400800" cy="734263"/>
          </a:xfrm>
        </p:spPr>
        <p:txBody>
          <a:bodyPr>
            <a:normAutofit/>
          </a:bodyPr>
          <a:lstStyle/>
          <a:p>
            <a:r>
              <a:rPr lang="lt-LT" dirty="0"/>
              <a:t>Arūnas Jurgelaitis, „Vilniaus vandenys”</a:t>
            </a:r>
            <a:r>
              <a:rPr lang="en-US" dirty="0"/>
              <a:t>, P</a:t>
            </a:r>
            <a:r>
              <a:rPr lang="lt-LT" dirty="0"/>
              <a:t>irkimų skyriaus vadovas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</p:spPr>
        <p:txBody>
          <a:bodyPr>
            <a:normAutofit/>
          </a:bodyPr>
          <a:lstStyle/>
          <a:p>
            <a:r>
              <a:rPr lang="lt-LT" sz="2800" dirty="0"/>
              <a:t>REZULTATAI:</a:t>
            </a:r>
            <a:endParaRPr lang="lt-LT" sz="2800" dirty="0"/>
          </a:p>
        </p:txBody>
      </p:sp>
      <p:sp>
        <p:nvSpPr>
          <p:cNvPr id="34" name="Content Placeholder 2"/>
          <p:cNvSpPr txBox="1"/>
          <p:nvPr/>
        </p:nvSpPr>
        <p:spPr>
          <a:xfrm>
            <a:off x="1770743" y="962721"/>
            <a:ext cx="6734628" cy="2715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5400"/>
              </a:spcBef>
              <a:buClr>
                <a:srgbClr val="00B0F0"/>
              </a:buClr>
              <a:buNone/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Vieninga sistema dokumentų valdymo lygmenyje apjungė </a:t>
            </a:r>
            <a:r>
              <a:rPr lang="lt-LT" altLang="lt-LT" sz="1800" b="1" dirty="0">
                <a:solidFill>
                  <a:srgbClr val="17B3E2"/>
                </a:solidFill>
              </a:rPr>
              <a:t>visą organizaciją </a:t>
            </a:r>
            <a:r>
              <a:rPr lang="lt-LT" altLang="lt-LT" sz="1800" dirty="0">
                <a:solidFill>
                  <a:prstClr val="black"/>
                </a:solidFill>
              </a:rPr>
              <a:t>ir </a:t>
            </a:r>
            <a:r>
              <a:rPr lang="lt-LT" altLang="lt-LT" sz="1800" dirty="0"/>
              <a:t>3 rajonų padalinius</a:t>
            </a:r>
            <a:r>
              <a:rPr lang="lt-LT" altLang="lt-LT" sz="1800" dirty="0">
                <a:solidFill>
                  <a:prstClr val="black"/>
                </a:solidFill>
              </a:rPr>
              <a:t>.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0" indent="0" defTabSz="685800">
              <a:lnSpc>
                <a:spcPct val="100000"/>
              </a:lnSpc>
              <a:spcBef>
                <a:spcPts val="5400"/>
              </a:spcBef>
              <a:buClr>
                <a:srgbClr val="00B0F0"/>
              </a:buClr>
              <a:buNone/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Sutrumpėjo dokumento paieškos laikas. Dabar dokumentą galima rasti iš bet kurio kompiuterio </a:t>
            </a:r>
            <a:r>
              <a:rPr lang="lt-LT" altLang="lt-LT" sz="1800" b="1" dirty="0">
                <a:solidFill>
                  <a:srgbClr val="17B3E2"/>
                </a:solidFill>
              </a:rPr>
              <a:t>per keletą sekundžių. </a:t>
            </a:r>
            <a:endParaRPr lang="lt-LT" altLang="lt-LT" sz="1800" b="1" dirty="0">
              <a:solidFill>
                <a:srgbClr val="17B3E2"/>
              </a:solidFill>
            </a:endParaRPr>
          </a:p>
          <a:p>
            <a:pPr marL="0" indent="0" defTabSz="685800">
              <a:lnSpc>
                <a:spcPct val="100000"/>
              </a:lnSpc>
              <a:spcBef>
                <a:spcPts val="5400"/>
              </a:spcBef>
              <a:buClr>
                <a:srgbClr val="00B0F0"/>
              </a:buClr>
              <a:buNone/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Dokumentų derinimo ir tvirtinimo procesai įmonės viduje ir tarp nutolusių padalinių paspartėjo </a:t>
            </a:r>
            <a:r>
              <a:rPr lang="lt-LT" altLang="lt-LT" sz="1800" b="1" dirty="0">
                <a:solidFill>
                  <a:srgbClr val="17B3E2"/>
                </a:solidFill>
              </a:rPr>
              <a:t>4 kartus.</a:t>
            </a:r>
            <a:endParaRPr lang="lt-LT" altLang="lt-LT" sz="18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7875" y="962722"/>
            <a:ext cx="674414" cy="608658"/>
            <a:chOff x="5141913" y="-1547813"/>
            <a:chExt cx="635000" cy="573088"/>
          </a:xfrm>
          <a:solidFill>
            <a:srgbClr val="17B3E2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141913" y="-1547813"/>
              <a:ext cx="635000" cy="573088"/>
            </a:xfrm>
            <a:custGeom>
              <a:avLst/>
              <a:gdLst>
                <a:gd name="T0" fmla="*/ 354 w 400"/>
                <a:gd name="T1" fmla="*/ 255 h 361"/>
                <a:gd name="T2" fmla="*/ 354 w 400"/>
                <a:gd name="T3" fmla="*/ 173 h 361"/>
                <a:gd name="T4" fmla="*/ 206 w 400"/>
                <a:gd name="T5" fmla="*/ 173 h 361"/>
                <a:gd name="T6" fmla="*/ 206 w 400"/>
                <a:gd name="T7" fmla="*/ 106 h 361"/>
                <a:gd name="T8" fmla="*/ 254 w 400"/>
                <a:gd name="T9" fmla="*/ 106 h 361"/>
                <a:gd name="T10" fmla="*/ 254 w 400"/>
                <a:gd name="T11" fmla="*/ 0 h 361"/>
                <a:gd name="T12" fmla="*/ 146 w 400"/>
                <a:gd name="T13" fmla="*/ 0 h 361"/>
                <a:gd name="T14" fmla="*/ 146 w 400"/>
                <a:gd name="T15" fmla="*/ 106 h 361"/>
                <a:gd name="T16" fmla="*/ 194 w 400"/>
                <a:gd name="T17" fmla="*/ 106 h 361"/>
                <a:gd name="T18" fmla="*/ 194 w 400"/>
                <a:gd name="T19" fmla="*/ 173 h 361"/>
                <a:gd name="T20" fmla="*/ 46 w 400"/>
                <a:gd name="T21" fmla="*/ 173 h 361"/>
                <a:gd name="T22" fmla="*/ 46 w 400"/>
                <a:gd name="T23" fmla="*/ 255 h 361"/>
                <a:gd name="T24" fmla="*/ 0 w 400"/>
                <a:gd name="T25" fmla="*/ 255 h 361"/>
                <a:gd name="T26" fmla="*/ 0 w 400"/>
                <a:gd name="T27" fmla="*/ 361 h 361"/>
                <a:gd name="T28" fmla="*/ 106 w 400"/>
                <a:gd name="T29" fmla="*/ 361 h 361"/>
                <a:gd name="T30" fmla="*/ 106 w 400"/>
                <a:gd name="T31" fmla="*/ 255 h 361"/>
                <a:gd name="T32" fmla="*/ 61 w 400"/>
                <a:gd name="T33" fmla="*/ 255 h 361"/>
                <a:gd name="T34" fmla="*/ 61 w 400"/>
                <a:gd name="T35" fmla="*/ 188 h 361"/>
                <a:gd name="T36" fmla="*/ 194 w 400"/>
                <a:gd name="T37" fmla="*/ 188 h 361"/>
                <a:gd name="T38" fmla="*/ 194 w 400"/>
                <a:gd name="T39" fmla="*/ 255 h 361"/>
                <a:gd name="T40" fmla="*/ 146 w 400"/>
                <a:gd name="T41" fmla="*/ 255 h 361"/>
                <a:gd name="T42" fmla="*/ 146 w 400"/>
                <a:gd name="T43" fmla="*/ 361 h 361"/>
                <a:gd name="T44" fmla="*/ 254 w 400"/>
                <a:gd name="T45" fmla="*/ 361 h 361"/>
                <a:gd name="T46" fmla="*/ 254 w 400"/>
                <a:gd name="T47" fmla="*/ 255 h 361"/>
                <a:gd name="T48" fmla="*/ 206 w 400"/>
                <a:gd name="T49" fmla="*/ 255 h 361"/>
                <a:gd name="T50" fmla="*/ 206 w 400"/>
                <a:gd name="T51" fmla="*/ 188 h 361"/>
                <a:gd name="T52" fmla="*/ 340 w 400"/>
                <a:gd name="T53" fmla="*/ 188 h 361"/>
                <a:gd name="T54" fmla="*/ 340 w 400"/>
                <a:gd name="T55" fmla="*/ 255 h 361"/>
                <a:gd name="T56" fmla="*/ 294 w 400"/>
                <a:gd name="T57" fmla="*/ 255 h 361"/>
                <a:gd name="T58" fmla="*/ 294 w 400"/>
                <a:gd name="T59" fmla="*/ 361 h 361"/>
                <a:gd name="T60" fmla="*/ 400 w 400"/>
                <a:gd name="T61" fmla="*/ 361 h 361"/>
                <a:gd name="T62" fmla="*/ 400 w 400"/>
                <a:gd name="T63" fmla="*/ 255 h 361"/>
                <a:gd name="T64" fmla="*/ 354 w 400"/>
                <a:gd name="T65" fmla="*/ 255 h 361"/>
                <a:gd name="T66" fmla="*/ 161 w 400"/>
                <a:gd name="T67" fmla="*/ 13 h 361"/>
                <a:gd name="T68" fmla="*/ 240 w 400"/>
                <a:gd name="T69" fmla="*/ 13 h 361"/>
                <a:gd name="T70" fmla="*/ 240 w 400"/>
                <a:gd name="T71" fmla="*/ 94 h 361"/>
                <a:gd name="T72" fmla="*/ 161 w 400"/>
                <a:gd name="T73" fmla="*/ 94 h 361"/>
                <a:gd name="T74" fmla="*/ 161 w 400"/>
                <a:gd name="T75" fmla="*/ 13 h 361"/>
                <a:gd name="T76" fmla="*/ 94 w 400"/>
                <a:gd name="T77" fmla="*/ 346 h 361"/>
                <a:gd name="T78" fmla="*/ 13 w 400"/>
                <a:gd name="T79" fmla="*/ 346 h 361"/>
                <a:gd name="T80" fmla="*/ 13 w 400"/>
                <a:gd name="T81" fmla="*/ 267 h 361"/>
                <a:gd name="T82" fmla="*/ 94 w 400"/>
                <a:gd name="T83" fmla="*/ 267 h 361"/>
                <a:gd name="T84" fmla="*/ 94 w 400"/>
                <a:gd name="T85" fmla="*/ 346 h 361"/>
                <a:gd name="T86" fmla="*/ 240 w 400"/>
                <a:gd name="T87" fmla="*/ 346 h 361"/>
                <a:gd name="T88" fmla="*/ 161 w 400"/>
                <a:gd name="T89" fmla="*/ 346 h 361"/>
                <a:gd name="T90" fmla="*/ 161 w 400"/>
                <a:gd name="T91" fmla="*/ 267 h 361"/>
                <a:gd name="T92" fmla="*/ 240 w 400"/>
                <a:gd name="T93" fmla="*/ 267 h 361"/>
                <a:gd name="T94" fmla="*/ 240 w 400"/>
                <a:gd name="T95" fmla="*/ 346 h 361"/>
                <a:gd name="T96" fmla="*/ 388 w 400"/>
                <a:gd name="T97" fmla="*/ 346 h 361"/>
                <a:gd name="T98" fmla="*/ 306 w 400"/>
                <a:gd name="T99" fmla="*/ 346 h 361"/>
                <a:gd name="T100" fmla="*/ 306 w 400"/>
                <a:gd name="T101" fmla="*/ 267 h 361"/>
                <a:gd name="T102" fmla="*/ 388 w 400"/>
                <a:gd name="T103" fmla="*/ 267 h 361"/>
                <a:gd name="T104" fmla="*/ 388 w 400"/>
                <a:gd name="T105" fmla="*/ 346 h 361"/>
                <a:gd name="T106" fmla="*/ 388 w 400"/>
                <a:gd name="T107" fmla="*/ 346 h 361"/>
                <a:gd name="T108" fmla="*/ 388 w 400"/>
                <a:gd name="T109" fmla="*/ 34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0" h="361">
                  <a:moveTo>
                    <a:pt x="354" y="255"/>
                  </a:moveTo>
                  <a:lnTo>
                    <a:pt x="354" y="173"/>
                  </a:lnTo>
                  <a:lnTo>
                    <a:pt x="206" y="173"/>
                  </a:lnTo>
                  <a:lnTo>
                    <a:pt x="206" y="106"/>
                  </a:lnTo>
                  <a:lnTo>
                    <a:pt x="254" y="106"/>
                  </a:lnTo>
                  <a:lnTo>
                    <a:pt x="254" y="0"/>
                  </a:lnTo>
                  <a:lnTo>
                    <a:pt x="146" y="0"/>
                  </a:lnTo>
                  <a:lnTo>
                    <a:pt x="146" y="106"/>
                  </a:lnTo>
                  <a:lnTo>
                    <a:pt x="194" y="106"/>
                  </a:lnTo>
                  <a:lnTo>
                    <a:pt x="194" y="173"/>
                  </a:lnTo>
                  <a:lnTo>
                    <a:pt x="46" y="173"/>
                  </a:lnTo>
                  <a:lnTo>
                    <a:pt x="46" y="255"/>
                  </a:lnTo>
                  <a:lnTo>
                    <a:pt x="0" y="255"/>
                  </a:lnTo>
                  <a:lnTo>
                    <a:pt x="0" y="361"/>
                  </a:lnTo>
                  <a:lnTo>
                    <a:pt x="106" y="361"/>
                  </a:lnTo>
                  <a:lnTo>
                    <a:pt x="106" y="255"/>
                  </a:lnTo>
                  <a:lnTo>
                    <a:pt x="61" y="255"/>
                  </a:lnTo>
                  <a:lnTo>
                    <a:pt x="61" y="188"/>
                  </a:lnTo>
                  <a:lnTo>
                    <a:pt x="194" y="188"/>
                  </a:lnTo>
                  <a:lnTo>
                    <a:pt x="194" y="255"/>
                  </a:lnTo>
                  <a:lnTo>
                    <a:pt x="146" y="255"/>
                  </a:lnTo>
                  <a:lnTo>
                    <a:pt x="146" y="361"/>
                  </a:lnTo>
                  <a:lnTo>
                    <a:pt x="254" y="361"/>
                  </a:lnTo>
                  <a:lnTo>
                    <a:pt x="254" y="255"/>
                  </a:lnTo>
                  <a:lnTo>
                    <a:pt x="206" y="255"/>
                  </a:lnTo>
                  <a:lnTo>
                    <a:pt x="206" y="188"/>
                  </a:lnTo>
                  <a:lnTo>
                    <a:pt x="340" y="188"/>
                  </a:lnTo>
                  <a:lnTo>
                    <a:pt x="340" y="255"/>
                  </a:lnTo>
                  <a:lnTo>
                    <a:pt x="294" y="255"/>
                  </a:lnTo>
                  <a:lnTo>
                    <a:pt x="294" y="361"/>
                  </a:lnTo>
                  <a:lnTo>
                    <a:pt x="400" y="361"/>
                  </a:lnTo>
                  <a:lnTo>
                    <a:pt x="400" y="255"/>
                  </a:lnTo>
                  <a:lnTo>
                    <a:pt x="354" y="255"/>
                  </a:lnTo>
                  <a:close/>
                  <a:moveTo>
                    <a:pt x="161" y="13"/>
                  </a:moveTo>
                  <a:lnTo>
                    <a:pt x="240" y="13"/>
                  </a:lnTo>
                  <a:lnTo>
                    <a:pt x="240" y="94"/>
                  </a:lnTo>
                  <a:lnTo>
                    <a:pt x="161" y="94"/>
                  </a:lnTo>
                  <a:lnTo>
                    <a:pt x="161" y="13"/>
                  </a:lnTo>
                  <a:close/>
                  <a:moveTo>
                    <a:pt x="94" y="346"/>
                  </a:moveTo>
                  <a:lnTo>
                    <a:pt x="13" y="346"/>
                  </a:lnTo>
                  <a:lnTo>
                    <a:pt x="13" y="267"/>
                  </a:lnTo>
                  <a:lnTo>
                    <a:pt x="94" y="267"/>
                  </a:lnTo>
                  <a:lnTo>
                    <a:pt x="94" y="346"/>
                  </a:lnTo>
                  <a:close/>
                  <a:moveTo>
                    <a:pt x="240" y="346"/>
                  </a:moveTo>
                  <a:lnTo>
                    <a:pt x="161" y="346"/>
                  </a:lnTo>
                  <a:lnTo>
                    <a:pt x="161" y="267"/>
                  </a:lnTo>
                  <a:lnTo>
                    <a:pt x="240" y="267"/>
                  </a:lnTo>
                  <a:lnTo>
                    <a:pt x="240" y="346"/>
                  </a:lnTo>
                  <a:close/>
                  <a:moveTo>
                    <a:pt x="388" y="346"/>
                  </a:moveTo>
                  <a:lnTo>
                    <a:pt x="306" y="346"/>
                  </a:lnTo>
                  <a:lnTo>
                    <a:pt x="306" y="267"/>
                  </a:lnTo>
                  <a:lnTo>
                    <a:pt x="388" y="267"/>
                  </a:lnTo>
                  <a:lnTo>
                    <a:pt x="388" y="346"/>
                  </a:lnTo>
                  <a:close/>
                  <a:moveTo>
                    <a:pt x="388" y="346"/>
                  </a:moveTo>
                  <a:lnTo>
                    <a:pt x="388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141913" y="-1547813"/>
              <a:ext cx="635000" cy="573088"/>
            </a:xfrm>
            <a:custGeom>
              <a:avLst/>
              <a:gdLst>
                <a:gd name="T0" fmla="*/ 354 w 400"/>
                <a:gd name="T1" fmla="*/ 255 h 361"/>
                <a:gd name="T2" fmla="*/ 354 w 400"/>
                <a:gd name="T3" fmla="*/ 173 h 361"/>
                <a:gd name="T4" fmla="*/ 206 w 400"/>
                <a:gd name="T5" fmla="*/ 173 h 361"/>
                <a:gd name="T6" fmla="*/ 206 w 400"/>
                <a:gd name="T7" fmla="*/ 106 h 361"/>
                <a:gd name="T8" fmla="*/ 254 w 400"/>
                <a:gd name="T9" fmla="*/ 106 h 361"/>
                <a:gd name="T10" fmla="*/ 254 w 400"/>
                <a:gd name="T11" fmla="*/ 0 h 361"/>
                <a:gd name="T12" fmla="*/ 146 w 400"/>
                <a:gd name="T13" fmla="*/ 0 h 361"/>
                <a:gd name="T14" fmla="*/ 146 w 400"/>
                <a:gd name="T15" fmla="*/ 106 h 361"/>
                <a:gd name="T16" fmla="*/ 194 w 400"/>
                <a:gd name="T17" fmla="*/ 106 h 361"/>
                <a:gd name="T18" fmla="*/ 194 w 400"/>
                <a:gd name="T19" fmla="*/ 173 h 361"/>
                <a:gd name="T20" fmla="*/ 46 w 400"/>
                <a:gd name="T21" fmla="*/ 173 h 361"/>
                <a:gd name="T22" fmla="*/ 46 w 400"/>
                <a:gd name="T23" fmla="*/ 255 h 361"/>
                <a:gd name="T24" fmla="*/ 0 w 400"/>
                <a:gd name="T25" fmla="*/ 255 h 361"/>
                <a:gd name="T26" fmla="*/ 0 w 400"/>
                <a:gd name="T27" fmla="*/ 361 h 361"/>
                <a:gd name="T28" fmla="*/ 106 w 400"/>
                <a:gd name="T29" fmla="*/ 361 h 361"/>
                <a:gd name="T30" fmla="*/ 106 w 400"/>
                <a:gd name="T31" fmla="*/ 255 h 361"/>
                <a:gd name="T32" fmla="*/ 61 w 400"/>
                <a:gd name="T33" fmla="*/ 255 h 361"/>
                <a:gd name="T34" fmla="*/ 61 w 400"/>
                <a:gd name="T35" fmla="*/ 188 h 361"/>
                <a:gd name="T36" fmla="*/ 194 w 400"/>
                <a:gd name="T37" fmla="*/ 188 h 361"/>
                <a:gd name="T38" fmla="*/ 194 w 400"/>
                <a:gd name="T39" fmla="*/ 255 h 361"/>
                <a:gd name="T40" fmla="*/ 146 w 400"/>
                <a:gd name="T41" fmla="*/ 255 h 361"/>
                <a:gd name="T42" fmla="*/ 146 w 400"/>
                <a:gd name="T43" fmla="*/ 361 h 361"/>
                <a:gd name="T44" fmla="*/ 254 w 400"/>
                <a:gd name="T45" fmla="*/ 361 h 361"/>
                <a:gd name="T46" fmla="*/ 254 w 400"/>
                <a:gd name="T47" fmla="*/ 255 h 361"/>
                <a:gd name="T48" fmla="*/ 206 w 400"/>
                <a:gd name="T49" fmla="*/ 255 h 361"/>
                <a:gd name="T50" fmla="*/ 206 w 400"/>
                <a:gd name="T51" fmla="*/ 188 h 361"/>
                <a:gd name="T52" fmla="*/ 340 w 400"/>
                <a:gd name="T53" fmla="*/ 188 h 361"/>
                <a:gd name="T54" fmla="*/ 340 w 400"/>
                <a:gd name="T55" fmla="*/ 255 h 361"/>
                <a:gd name="T56" fmla="*/ 294 w 400"/>
                <a:gd name="T57" fmla="*/ 255 h 361"/>
                <a:gd name="T58" fmla="*/ 294 w 400"/>
                <a:gd name="T59" fmla="*/ 361 h 361"/>
                <a:gd name="T60" fmla="*/ 400 w 400"/>
                <a:gd name="T61" fmla="*/ 361 h 361"/>
                <a:gd name="T62" fmla="*/ 400 w 400"/>
                <a:gd name="T63" fmla="*/ 255 h 361"/>
                <a:gd name="T64" fmla="*/ 354 w 400"/>
                <a:gd name="T65" fmla="*/ 255 h 361"/>
                <a:gd name="T66" fmla="*/ 161 w 400"/>
                <a:gd name="T67" fmla="*/ 13 h 361"/>
                <a:gd name="T68" fmla="*/ 240 w 400"/>
                <a:gd name="T69" fmla="*/ 13 h 361"/>
                <a:gd name="T70" fmla="*/ 240 w 400"/>
                <a:gd name="T71" fmla="*/ 94 h 361"/>
                <a:gd name="T72" fmla="*/ 161 w 400"/>
                <a:gd name="T73" fmla="*/ 94 h 361"/>
                <a:gd name="T74" fmla="*/ 161 w 400"/>
                <a:gd name="T75" fmla="*/ 13 h 361"/>
                <a:gd name="T76" fmla="*/ 94 w 400"/>
                <a:gd name="T77" fmla="*/ 346 h 361"/>
                <a:gd name="T78" fmla="*/ 13 w 400"/>
                <a:gd name="T79" fmla="*/ 346 h 361"/>
                <a:gd name="T80" fmla="*/ 13 w 400"/>
                <a:gd name="T81" fmla="*/ 267 h 361"/>
                <a:gd name="T82" fmla="*/ 94 w 400"/>
                <a:gd name="T83" fmla="*/ 267 h 361"/>
                <a:gd name="T84" fmla="*/ 94 w 400"/>
                <a:gd name="T85" fmla="*/ 346 h 361"/>
                <a:gd name="T86" fmla="*/ 240 w 400"/>
                <a:gd name="T87" fmla="*/ 346 h 361"/>
                <a:gd name="T88" fmla="*/ 161 w 400"/>
                <a:gd name="T89" fmla="*/ 346 h 361"/>
                <a:gd name="T90" fmla="*/ 161 w 400"/>
                <a:gd name="T91" fmla="*/ 267 h 361"/>
                <a:gd name="T92" fmla="*/ 240 w 400"/>
                <a:gd name="T93" fmla="*/ 267 h 361"/>
                <a:gd name="T94" fmla="*/ 240 w 400"/>
                <a:gd name="T95" fmla="*/ 346 h 361"/>
                <a:gd name="T96" fmla="*/ 388 w 400"/>
                <a:gd name="T97" fmla="*/ 346 h 361"/>
                <a:gd name="T98" fmla="*/ 306 w 400"/>
                <a:gd name="T99" fmla="*/ 346 h 361"/>
                <a:gd name="T100" fmla="*/ 306 w 400"/>
                <a:gd name="T101" fmla="*/ 267 h 361"/>
                <a:gd name="T102" fmla="*/ 388 w 400"/>
                <a:gd name="T103" fmla="*/ 267 h 361"/>
                <a:gd name="T104" fmla="*/ 388 w 400"/>
                <a:gd name="T105" fmla="*/ 346 h 361"/>
                <a:gd name="T106" fmla="*/ 388 w 400"/>
                <a:gd name="T107" fmla="*/ 346 h 361"/>
                <a:gd name="T108" fmla="*/ 388 w 400"/>
                <a:gd name="T109" fmla="*/ 34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0" h="361">
                  <a:moveTo>
                    <a:pt x="354" y="255"/>
                  </a:moveTo>
                  <a:lnTo>
                    <a:pt x="354" y="173"/>
                  </a:lnTo>
                  <a:lnTo>
                    <a:pt x="206" y="173"/>
                  </a:lnTo>
                  <a:lnTo>
                    <a:pt x="206" y="106"/>
                  </a:lnTo>
                  <a:lnTo>
                    <a:pt x="254" y="106"/>
                  </a:lnTo>
                  <a:lnTo>
                    <a:pt x="254" y="0"/>
                  </a:lnTo>
                  <a:lnTo>
                    <a:pt x="146" y="0"/>
                  </a:lnTo>
                  <a:lnTo>
                    <a:pt x="146" y="106"/>
                  </a:lnTo>
                  <a:lnTo>
                    <a:pt x="194" y="106"/>
                  </a:lnTo>
                  <a:lnTo>
                    <a:pt x="194" y="173"/>
                  </a:lnTo>
                  <a:lnTo>
                    <a:pt x="46" y="173"/>
                  </a:lnTo>
                  <a:lnTo>
                    <a:pt x="46" y="255"/>
                  </a:lnTo>
                  <a:lnTo>
                    <a:pt x="0" y="255"/>
                  </a:lnTo>
                  <a:lnTo>
                    <a:pt x="0" y="361"/>
                  </a:lnTo>
                  <a:lnTo>
                    <a:pt x="106" y="361"/>
                  </a:lnTo>
                  <a:lnTo>
                    <a:pt x="106" y="255"/>
                  </a:lnTo>
                  <a:lnTo>
                    <a:pt x="61" y="255"/>
                  </a:lnTo>
                  <a:lnTo>
                    <a:pt x="61" y="188"/>
                  </a:lnTo>
                  <a:lnTo>
                    <a:pt x="194" y="188"/>
                  </a:lnTo>
                  <a:lnTo>
                    <a:pt x="194" y="255"/>
                  </a:lnTo>
                  <a:lnTo>
                    <a:pt x="146" y="255"/>
                  </a:lnTo>
                  <a:lnTo>
                    <a:pt x="146" y="361"/>
                  </a:lnTo>
                  <a:lnTo>
                    <a:pt x="254" y="361"/>
                  </a:lnTo>
                  <a:lnTo>
                    <a:pt x="254" y="255"/>
                  </a:lnTo>
                  <a:lnTo>
                    <a:pt x="206" y="255"/>
                  </a:lnTo>
                  <a:lnTo>
                    <a:pt x="206" y="188"/>
                  </a:lnTo>
                  <a:lnTo>
                    <a:pt x="340" y="188"/>
                  </a:lnTo>
                  <a:lnTo>
                    <a:pt x="340" y="255"/>
                  </a:lnTo>
                  <a:lnTo>
                    <a:pt x="294" y="255"/>
                  </a:lnTo>
                  <a:lnTo>
                    <a:pt x="294" y="361"/>
                  </a:lnTo>
                  <a:lnTo>
                    <a:pt x="400" y="361"/>
                  </a:lnTo>
                  <a:lnTo>
                    <a:pt x="400" y="255"/>
                  </a:lnTo>
                  <a:lnTo>
                    <a:pt x="354" y="255"/>
                  </a:lnTo>
                  <a:moveTo>
                    <a:pt x="161" y="13"/>
                  </a:moveTo>
                  <a:lnTo>
                    <a:pt x="240" y="13"/>
                  </a:lnTo>
                  <a:lnTo>
                    <a:pt x="240" y="94"/>
                  </a:lnTo>
                  <a:lnTo>
                    <a:pt x="161" y="94"/>
                  </a:lnTo>
                  <a:lnTo>
                    <a:pt x="161" y="13"/>
                  </a:lnTo>
                  <a:moveTo>
                    <a:pt x="94" y="346"/>
                  </a:moveTo>
                  <a:lnTo>
                    <a:pt x="13" y="346"/>
                  </a:lnTo>
                  <a:lnTo>
                    <a:pt x="13" y="267"/>
                  </a:lnTo>
                  <a:lnTo>
                    <a:pt x="94" y="267"/>
                  </a:lnTo>
                  <a:lnTo>
                    <a:pt x="94" y="346"/>
                  </a:lnTo>
                  <a:moveTo>
                    <a:pt x="240" y="346"/>
                  </a:moveTo>
                  <a:lnTo>
                    <a:pt x="161" y="346"/>
                  </a:lnTo>
                  <a:lnTo>
                    <a:pt x="161" y="267"/>
                  </a:lnTo>
                  <a:lnTo>
                    <a:pt x="240" y="267"/>
                  </a:lnTo>
                  <a:lnTo>
                    <a:pt x="240" y="346"/>
                  </a:lnTo>
                  <a:moveTo>
                    <a:pt x="388" y="346"/>
                  </a:moveTo>
                  <a:lnTo>
                    <a:pt x="306" y="346"/>
                  </a:lnTo>
                  <a:lnTo>
                    <a:pt x="306" y="267"/>
                  </a:lnTo>
                  <a:lnTo>
                    <a:pt x="388" y="267"/>
                  </a:lnTo>
                  <a:lnTo>
                    <a:pt x="388" y="346"/>
                  </a:lnTo>
                  <a:moveTo>
                    <a:pt x="388" y="346"/>
                  </a:moveTo>
                  <a:lnTo>
                    <a:pt x="388" y="34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7872" y="2120452"/>
            <a:ext cx="674418" cy="713670"/>
            <a:chOff x="4691063" y="-1171575"/>
            <a:chExt cx="600075" cy="635000"/>
          </a:xfrm>
          <a:solidFill>
            <a:srgbClr val="17B3E2"/>
          </a:solidFill>
        </p:grpSpPr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965701" y="-939800"/>
              <a:ext cx="173038" cy="171450"/>
            </a:xfrm>
            <a:custGeom>
              <a:avLst/>
              <a:gdLst>
                <a:gd name="T0" fmla="*/ 12 w 52"/>
                <a:gd name="T1" fmla="*/ 52 h 52"/>
                <a:gd name="T2" fmla="*/ 21 w 52"/>
                <a:gd name="T3" fmla="*/ 47 h 52"/>
                <a:gd name="T4" fmla="*/ 51 w 52"/>
                <a:gd name="T5" fmla="*/ 5 h 52"/>
                <a:gd name="T6" fmla="*/ 50 w 52"/>
                <a:gd name="T7" fmla="*/ 1 h 52"/>
                <a:gd name="T8" fmla="*/ 46 w 52"/>
                <a:gd name="T9" fmla="*/ 1 h 52"/>
                <a:gd name="T10" fmla="*/ 5 w 52"/>
                <a:gd name="T11" fmla="*/ 31 h 52"/>
                <a:gd name="T12" fmla="*/ 0 w 52"/>
                <a:gd name="T13" fmla="*/ 39 h 52"/>
                <a:gd name="T14" fmla="*/ 4 w 52"/>
                <a:gd name="T15" fmla="*/ 48 h 52"/>
                <a:gd name="T16" fmla="*/ 12 w 52"/>
                <a:gd name="T17" fmla="*/ 52 h 52"/>
                <a:gd name="T18" fmla="*/ 12 w 52"/>
                <a:gd name="T19" fmla="*/ 52 h 52"/>
                <a:gd name="T20" fmla="*/ 7 w 52"/>
                <a:gd name="T21" fmla="*/ 40 h 52"/>
                <a:gd name="T22" fmla="*/ 9 w 52"/>
                <a:gd name="T23" fmla="*/ 36 h 52"/>
                <a:gd name="T24" fmla="*/ 34 w 52"/>
                <a:gd name="T25" fmla="*/ 18 h 52"/>
                <a:gd name="T26" fmla="*/ 16 w 52"/>
                <a:gd name="T27" fmla="*/ 43 h 52"/>
                <a:gd name="T28" fmla="*/ 12 w 52"/>
                <a:gd name="T29" fmla="*/ 45 h 52"/>
                <a:gd name="T30" fmla="*/ 8 w 52"/>
                <a:gd name="T31" fmla="*/ 44 h 52"/>
                <a:gd name="T32" fmla="*/ 7 w 52"/>
                <a:gd name="T33" fmla="*/ 40 h 52"/>
                <a:gd name="T34" fmla="*/ 7 w 52"/>
                <a:gd name="T35" fmla="*/ 40 h 52"/>
                <a:gd name="T36" fmla="*/ 7 w 52"/>
                <a:gd name="T3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52">
                  <a:moveTo>
                    <a:pt x="12" y="52"/>
                  </a:moveTo>
                  <a:cubicBezTo>
                    <a:pt x="16" y="51"/>
                    <a:pt x="19" y="50"/>
                    <a:pt x="21" y="4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4"/>
                    <a:pt x="52" y="2"/>
                    <a:pt x="50" y="1"/>
                  </a:cubicBezTo>
                  <a:cubicBezTo>
                    <a:pt x="49" y="0"/>
                    <a:pt x="48" y="0"/>
                    <a:pt x="46" y="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43"/>
                    <a:pt x="1" y="46"/>
                    <a:pt x="4" y="48"/>
                  </a:cubicBezTo>
                  <a:cubicBezTo>
                    <a:pt x="6" y="50"/>
                    <a:pt x="9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lose/>
                  <a:moveTo>
                    <a:pt x="7" y="40"/>
                  </a:moveTo>
                  <a:cubicBezTo>
                    <a:pt x="7" y="38"/>
                    <a:pt x="7" y="37"/>
                    <a:pt x="9" y="3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4"/>
                    <a:pt x="13" y="45"/>
                    <a:pt x="12" y="45"/>
                  </a:cubicBezTo>
                  <a:cubicBezTo>
                    <a:pt x="11" y="45"/>
                    <a:pt x="9" y="45"/>
                    <a:pt x="8" y="44"/>
                  </a:cubicBezTo>
                  <a:cubicBezTo>
                    <a:pt x="7" y="43"/>
                    <a:pt x="6" y="41"/>
                    <a:pt x="7" y="40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922838" y="-1171575"/>
              <a:ext cx="368300" cy="635000"/>
            </a:xfrm>
            <a:custGeom>
              <a:avLst/>
              <a:gdLst>
                <a:gd name="T0" fmla="*/ 97 w 111"/>
                <a:gd name="T1" fmla="*/ 62 h 192"/>
                <a:gd name="T2" fmla="*/ 86 w 111"/>
                <a:gd name="T3" fmla="*/ 47 h 192"/>
                <a:gd name="T4" fmla="*/ 97 w 111"/>
                <a:gd name="T5" fmla="*/ 44 h 192"/>
                <a:gd name="T6" fmla="*/ 97 w 111"/>
                <a:gd name="T7" fmla="*/ 17 h 192"/>
                <a:gd name="T8" fmla="*/ 88 w 111"/>
                <a:gd name="T9" fmla="*/ 35 h 192"/>
                <a:gd name="T10" fmla="*/ 66 w 111"/>
                <a:gd name="T11" fmla="*/ 31 h 192"/>
                <a:gd name="T12" fmla="*/ 65 w 111"/>
                <a:gd name="T13" fmla="*/ 31 h 192"/>
                <a:gd name="T14" fmla="*/ 32 w 111"/>
                <a:gd name="T15" fmla="*/ 16 h 192"/>
                <a:gd name="T16" fmla="*/ 45 w 111"/>
                <a:gd name="T17" fmla="*/ 8 h 192"/>
                <a:gd name="T18" fmla="*/ 8 w 111"/>
                <a:gd name="T19" fmla="*/ 0 h 192"/>
                <a:gd name="T20" fmla="*/ 8 w 111"/>
                <a:gd name="T21" fmla="*/ 16 h 192"/>
                <a:gd name="T22" fmla="*/ 13 w 111"/>
                <a:gd name="T23" fmla="*/ 20 h 192"/>
                <a:gd name="T24" fmla="*/ 0 w 111"/>
                <a:gd name="T25" fmla="*/ 25 h 192"/>
                <a:gd name="T26" fmla="*/ 13 w 111"/>
                <a:gd name="T27" fmla="*/ 26 h 192"/>
                <a:gd name="T28" fmla="*/ 20 w 111"/>
                <a:gd name="T29" fmla="*/ 26 h 192"/>
                <a:gd name="T30" fmla="*/ 23 w 111"/>
                <a:gd name="T31" fmla="*/ 35 h 192"/>
                <a:gd name="T32" fmla="*/ 26 w 111"/>
                <a:gd name="T33" fmla="*/ 26 h 192"/>
                <a:gd name="T34" fmla="*/ 56 w 111"/>
                <a:gd name="T35" fmla="*/ 40 h 192"/>
                <a:gd name="T36" fmla="*/ 59 w 111"/>
                <a:gd name="T37" fmla="*/ 45 h 192"/>
                <a:gd name="T38" fmla="*/ 65 w 111"/>
                <a:gd name="T39" fmla="*/ 38 h 192"/>
                <a:gd name="T40" fmla="*/ 84 w 111"/>
                <a:gd name="T41" fmla="*/ 66 h 192"/>
                <a:gd name="T42" fmla="*/ 86 w 111"/>
                <a:gd name="T43" fmla="*/ 72 h 192"/>
                <a:gd name="T44" fmla="*/ 93 w 111"/>
                <a:gd name="T45" fmla="*/ 68 h 192"/>
                <a:gd name="T46" fmla="*/ 96 w 111"/>
                <a:gd name="T47" fmla="*/ 102 h 192"/>
                <a:gd name="T48" fmla="*/ 96 w 111"/>
                <a:gd name="T49" fmla="*/ 109 h 192"/>
                <a:gd name="T50" fmla="*/ 93 w 111"/>
                <a:gd name="T51" fmla="*/ 143 h 192"/>
                <a:gd name="T52" fmla="*/ 83 w 111"/>
                <a:gd name="T53" fmla="*/ 141 h 192"/>
                <a:gd name="T54" fmla="*/ 90 w 111"/>
                <a:gd name="T55" fmla="*/ 148 h 192"/>
                <a:gd name="T56" fmla="*/ 62 w 111"/>
                <a:gd name="T57" fmla="*/ 168 h 192"/>
                <a:gd name="T58" fmla="*/ 56 w 111"/>
                <a:gd name="T59" fmla="*/ 171 h 192"/>
                <a:gd name="T60" fmla="*/ 26 w 111"/>
                <a:gd name="T61" fmla="*/ 185 h 192"/>
                <a:gd name="T62" fmla="*/ 23 w 111"/>
                <a:gd name="T63" fmla="*/ 176 h 192"/>
                <a:gd name="T64" fmla="*/ 20 w 111"/>
                <a:gd name="T65" fmla="*/ 186 h 192"/>
                <a:gd name="T66" fmla="*/ 0 w 111"/>
                <a:gd name="T67" fmla="*/ 186 h 192"/>
                <a:gd name="T68" fmla="*/ 22 w 111"/>
                <a:gd name="T69" fmla="*/ 192 h 192"/>
                <a:gd name="T70" fmla="*/ 23 w 111"/>
                <a:gd name="T71" fmla="*/ 192 h 192"/>
                <a:gd name="T72" fmla="*/ 65 w 111"/>
                <a:gd name="T73" fmla="*/ 181 h 192"/>
                <a:gd name="T74" fmla="*/ 66 w 111"/>
                <a:gd name="T75" fmla="*/ 180 h 192"/>
                <a:gd name="T76" fmla="*/ 97 w 111"/>
                <a:gd name="T77" fmla="*/ 149 h 192"/>
                <a:gd name="T78" fmla="*/ 109 w 111"/>
                <a:gd name="T79" fmla="*/ 106 h 192"/>
                <a:gd name="T80" fmla="*/ 97 w 111"/>
                <a:gd name="T81" fmla="*/ 26 h 192"/>
                <a:gd name="T82" fmla="*/ 97 w 111"/>
                <a:gd name="T83" fmla="*/ 35 h 192"/>
                <a:gd name="T84" fmla="*/ 97 w 111"/>
                <a:gd name="T85" fmla="*/ 26 h 192"/>
                <a:gd name="T86" fmla="*/ 20 w 111"/>
                <a:gd name="T87" fmla="*/ 10 h 192"/>
                <a:gd name="T88" fmla="*/ 7 w 111"/>
                <a:gd name="T89" fmla="*/ 8 h 192"/>
                <a:gd name="T90" fmla="*/ 37 w 111"/>
                <a:gd name="T91" fmla="*/ 6 h 192"/>
                <a:gd name="T92" fmla="*/ 37 w 111"/>
                <a:gd name="T93" fmla="*/ 10 h 192"/>
                <a:gd name="T94" fmla="*/ 26 w 111"/>
                <a:gd name="T95" fmla="*/ 19 h 192"/>
                <a:gd name="T96" fmla="*/ 23 w 111"/>
                <a:gd name="T97" fmla="*/ 19 h 192"/>
                <a:gd name="T98" fmla="*/ 21 w 111"/>
                <a:gd name="T99" fmla="*/ 19 h 192"/>
                <a:gd name="T100" fmla="*/ 20 w 111"/>
                <a:gd name="T101" fmla="*/ 1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192">
                  <a:moveTo>
                    <a:pt x="97" y="63"/>
                  </a:moveTo>
                  <a:cubicBezTo>
                    <a:pt x="97" y="63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4" y="57"/>
                    <a:pt x="90" y="52"/>
                    <a:pt x="86" y="47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6" y="38"/>
                    <a:pt x="71" y="34"/>
                    <a:pt x="66" y="31"/>
                  </a:cubicBezTo>
                  <a:cubicBezTo>
                    <a:pt x="66" y="31"/>
                    <a:pt x="66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5" y="25"/>
                    <a:pt x="44" y="21"/>
                    <a:pt x="32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42" y="16"/>
                    <a:pt x="45" y="12"/>
                    <a:pt x="45" y="8"/>
                  </a:cubicBezTo>
                  <a:cubicBezTo>
                    <a:pt x="45" y="4"/>
                    <a:pt x="42" y="0"/>
                    <a:pt x="3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6" y="21"/>
                    <a:pt x="3" y="21"/>
                  </a:cubicBezTo>
                  <a:cubicBezTo>
                    <a:pt x="1" y="22"/>
                    <a:pt x="0" y="24"/>
                    <a:pt x="0" y="25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7" y="27"/>
                    <a:pt x="10" y="26"/>
                    <a:pt x="1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9" y="26"/>
                    <a:pt x="20" y="26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1" y="35"/>
                    <a:pt x="23" y="35"/>
                  </a:cubicBezTo>
                  <a:cubicBezTo>
                    <a:pt x="25" y="35"/>
                    <a:pt x="26" y="34"/>
                    <a:pt x="26" y="3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8" y="26"/>
                    <a:pt x="49" y="29"/>
                    <a:pt x="59" y="35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42"/>
                    <a:pt x="56" y="44"/>
                    <a:pt x="57" y="45"/>
                  </a:cubicBezTo>
                  <a:cubicBezTo>
                    <a:pt x="58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5" y="44"/>
                    <a:pt x="84" y="53"/>
                    <a:pt x="90" y="63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3" y="67"/>
                    <a:pt x="82" y="69"/>
                    <a:pt x="83" y="70"/>
                  </a:cubicBezTo>
                  <a:cubicBezTo>
                    <a:pt x="84" y="71"/>
                    <a:pt x="85" y="72"/>
                    <a:pt x="86" y="72"/>
                  </a:cubicBezTo>
                  <a:cubicBezTo>
                    <a:pt x="87" y="72"/>
                    <a:pt x="87" y="72"/>
                    <a:pt x="88" y="72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8" y="79"/>
                    <a:pt x="102" y="90"/>
                    <a:pt x="102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4" y="102"/>
                    <a:pt x="93" y="104"/>
                    <a:pt x="93" y="106"/>
                  </a:cubicBezTo>
                  <a:cubicBezTo>
                    <a:pt x="93" y="107"/>
                    <a:pt x="94" y="109"/>
                    <a:pt x="96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2" y="121"/>
                    <a:pt x="98" y="133"/>
                    <a:pt x="93" y="143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6" y="139"/>
                    <a:pt x="84" y="139"/>
                    <a:pt x="83" y="141"/>
                  </a:cubicBezTo>
                  <a:cubicBezTo>
                    <a:pt x="82" y="142"/>
                    <a:pt x="83" y="144"/>
                    <a:pt x="84" y="145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84" y="158"/>
                    <a:pt x="75" y="167"/>
                    <a:pt x="65" y="173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1" y="166"/>
                    <a:pt x="59" y="166"/>
                    <a:pt x="57" y="167"/>
                  </a:cubicBezTo>
                  <a:cubicBezTo>
                    <a:pt x="56" y="167"/>
                    <a:pt x="55" y="169"/>
                    <a:pt x="56" y="171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49" y="182"/>
                    <a:pt x="38" y="185"/>
                    <a:pt x="26" y="18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77"/>
                    <a:pt x="25" y="176"/>
                    <a:pt x="23" y="176"/>
                  </a:cubicBezTo>
                  <a:cubicBezTo>
                    <a:pt x="21" y="176"/>
                    <a:pt x="20" y="177"/>
                    <a:pt x="20" y="179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15" y="185"/>
                    <a:pt x="9" y="185"/>
                    <a:pt x="4" y="184"/>
                  </a:cubicBezTo>
                  <a:cubicBezTo>
                    <a:pt x="3" y="183"/>
                    <a:pt x="1" y="184"/>
                    <a:pt x="0" y="186"/>
                  </a:cubicBezTo>
                  <a:cubicBezTo>
                    <a:pt x="0" y="188"/>
                    <a:pt x="1" y="189"/>
                    <a:pt x="3" y="190"/>
                  </a:cubicBezTo>
                  <a:cubicBezTo>
                    <a:pt x="9" y="191"/>
                    <a:pt x="16" y="192"/>
                    <a:pt x="22" y="192"/>
                  </a:cubicBezTo>
                  <a:cubicBezTo>
                    <a:pt x="22" y="192"/>
                    <a:pt x="23" y="192"/>
                    <a:pt x="23" y="19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38" y="192"/>
                    <a:pt x="53" y="188"/>
                    <a:pt x="65" y="181"/>
                  </a:cubicBezTo>
                  <a:cubicBezTo>
                    <a:pt x="65" y="181"/>
                    <a:pt x="65" y="180"/>
                    <a:pt x="65" y="180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79" y="173"/>
                    <a:pt x="89" y="162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104" y="136"/>
                    <a:pt x="109" y="121"/>
                    <a:pt x="109" y="106"/>
                  </a:cubicBezTo>
                  <a:cubicBezTo>
                    <a:pt x="109" y="90"/>
                    <a:pt x="104" y="75"/>
                    <a:pt x="97" y="63"/>
                  </a:cubicBezTo>
                  <a:close/>
                  <a:moveTo>
                    <a:pt x="97" y="26"/>
                  </a:moveTo>
                  <a:cubicBezTo>
                    <a:pt x="101" y="31"/>
                    <a:pt x="101" y="31"/>
                    <a:pt x="101" y="31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2" y="31"/>
                    <a:pt x="92" y="31"/>
                    <a:pt x="92" y="31"/>
                  </a:cubicBezTo>
                  <a:lnTo>
                    <a:pt x="97" y="26"/>
                  </a:lnTo>
                  <a:close/>
                  <a:moveTo>
                    <a:pt x="20" y="19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9"/>
                    <a:pt x="7" y="8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9" y="7"/>
                    <a:pt x="39" y="8"/>
                  </a:cubicBezTo>
                  <a:cubicBezTo>
                    <a:pt x="39" y="9"/>
                    <a:pt x="38" y="10"/>
                    <a:pt x="3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4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840288" y="-1022350"/>
              <a:ext cx="73025" cy="19050"/>
            </a:xfrm>
            <a:custGeom>
              <a:avLst/>
              <a:gdLst>
                <a:gd name="T0" fmla="*/ 19 w 22"/>
                <a:gd name="T1" fmla="*/ 0 h 6"/>
                <a:gd name="T2" fmla="*/ 3 w 22"/>
                <a:gd name="T3" fmla="*/ 0 h 6"/>
                <a:gd name="T4" fmla="*/ 0 w 22"/>
                <a:gd name="T5" fmla="*/ 3 h 6"/>
                <a:gd name="T6" fmla="*/ 3 w 22"/>
                <a:gd name="T7" fmla="*/ 6 h 6"/>
                <a:gd name="T8" fmla="*/ 19 w 22"/>
                <a:gd name="T9" fmla="*/ 6 h 6"/>
                <a:gd name="T10" fmla="*/ 22 w 22"/>
                <a:gd name="T11" fmla="*/ 3 h 6"/>
                <a:gd name="T12" fmla="*/ 19 w 22"/>
                <a:gd name="T13" fmla="*/ 0 h 6"/>
                <a:gd name="T14" fmla="*/ 19 w 22"/>
                <a:gd name="T15" fmla="*/ 0 h 6"/>
                <a:gd name="T16" fmla="*/ 19 w 2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2" y="5"/>
                    <a:pt x="22" y="3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4786313" y="-949325"/>
              <a:ext cx="127000" cy="22225"/>
            </a:xfrm>
            <a:custGeom>
              <a:avLst/>
              <a:gdLst>
                <a:gd name="T0" fmla="*/ 35 w 38"/>
                <a:gd name="T1" fmla="*/ 0 h 7"/>
                <a:gd name="T2" fmla="*/ 3 w 38"/>
                <a:gd name="T3" fmla="*/ 0 h 7"/>
                <a:gd name="T4" fmla="*/ 0 w 38"/>
                <a:gd name="T5" fmla="*/ 3 h 7"/>
                <a:gd name="T6" fmla="*/ 3 w 38"/>
                <a:gd name="T7" fmla="*/ 7 h 7"/>
                <a:gd name="T8" fmla="*/ 35 w 38"/>
                <a:gd name="T9" fmla="*/ 7 h 7"/>
                <a:gd name="T10" fmla="*/ 38 w 38"/>
                <a:gd name="T11" fmla="*/ 3 h 7"/>
                <a:gd name="T12" fmla="*/ 35 w 38"/>
                <a:gd name="T13" fmla="*/ 0 h 7"/>
                <a:gd name="T14" fmla="*/ 35 w 38"/>
                <a:gd name="T15" fmla="*/ 0 h 7"/>
                <a:gd name="T16" fmla="*/ 35 w 3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7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7" y="7"/>
                    <a:pt x="38" y="5"/>
                    <a:pt x="38" y="3"/>
                  </a:cubicBezTo>
                  <a:cubicBezTo>
                    <a:pt x="38" y="2"/>
                    <a:pt x="37" y="0"/>
                    <a:pt x="35" y="0"/>
                  </a:cubicBezTo>
                  <a:close/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733926" y="-873125"/>
              <a:ext cx="179388" cy="19050"/>
            </a:xfrm>
            <a:custGeom>
              <a:avLst/>
              <a:gdLst>
                <a:gd name="T0" fmla="*/ 51 w 54"/>
                <a:gd name="T1" fmla="*/ 0 h 6"/>
                <a:gd name="T2" fmla="*/ 3 w 54"/>
                <a:gd name="T3" fmla="*/ 0 h 6"/>
                <a:gd name="T4" fmla="*/ 0 w 54"/>
                <a:gd name="T5" fmla="*/ 3 h 6"/>
                <a:gd name="T6" fmla="*/ 3 w 54"/>
                <a:gd name="T7" fmla="*/ 6 h 6"/>
                <a:gd name="T8" fmla="*/ 51 w 54"/>
                <a:gd name="T9" fmla="*/ 6 h 6"/>
                <a:gd name="T10" fmla="*/ 54 w 54"/>
                <a:gd name="T11" fmla="*/ 3 h 6"/>
                <a:gd name="T12" fmla="*/ 51 w 54"/>
                <a:gd name="T13" fmla="*/ 0 h 6"/>
                <a:gd name="T14" fmla="*/ 51 w 54"/>
                <a:gd name="T15" fmla="*/ 0 h 6"/>
                <a:gd name="T16" fmla="*/ 51 w 5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">
                  <a:moveTo>
                    <a:pt x="5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3" y="6"/>
                    <a:pt x="54" y="5"/>
                    <a:pt x="54" y="3"/>
                  </a:cubicBezTo>
                  <a:cubicBezTo>
                    <a:pt x="54" y="1"/>
                    <a:pt x="53" y="0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4691063" y="-801688"/>
              <a:ext cx="222250" cy="20638"/>
            </a:xfrm>
            <a:custGeom>
              <a:avLst/>
              <a:gdLst>
                <a:gd name="T0" fmla="*/ 64 w 67"/>
                <a:gd name="T1" fmla="*/ 0 h 6"/>
                <a:gd name="T2" fmla="*/ 3 w 67"/>
                <a:gd name="T3" fmla="*/ 0 h 6"/>
                <a:gd name="T4" fmla="*/ 0 w 67"/>
                <a:gd name="T5" fmla="*/ 3 h 6"/>
                <a:gd name="T6" fmla="*/ 3 w 67"/>
                <a:gd name="T7" fmla="*/ 6 h 6"/>
                <a:gd name="T8" fmla="*/ 64 w 67"/>
                <a:gd name="T9" fmla="*/ 6 h 6"/>
                <a:gd name="T10" fmla="*/ 67 w 67"/>
                <a:gd name="T11" fmla="*/ 3 h 6"/>
                <a:gd name="T12" fmla="*/ 64 w 67"/>
                <a:gd name="T13" fmla="*/ 0 h 6"/>
                <a:gd name="T14" fmla="*/ 64 w 67"/>
                <a:gd name="T15" fmla="*/ 0 h 6"/>
                <a:gd name="T16" fmla="*/ 64 w 6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">
                  <a:moveTo>
                    <a:pt x="6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6" y="6"/>
                    <a:pt x="67" y="5"/>
                    <a:pt x="67" y="3"/>
                  </a:cubicBezTo>
                  <a:cubicBezTo>
                    <a:pt x="67" y="1"/>
                    <a:pt x="66" y="0"/>
                    <a:pt x="64" y="0"/>
                  </a:cubicBezTo>
                  <a:close/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4754563" y="-728663"/>
              <a:ext cx="158750" cy="23813"/>
            </a:xfrm>
            <a:custGeom>
              <a:avLst/>
              <a:gdLst>
                <a:gd name="T0" fmla="*/ 45 w 48"/>
                <a:gd name="T1" fmla="*/ 0 h 7"/>
                <a:gd name="T2" fmla="*/ 3 w 48"/>
                <a:gd name="T3" fmla="*/ 0 h 7"/>
                <a:gd name="T4" fmla="*/ 0 w 48"/>
                <a:gd name="T5" fmla="*/ 4 h 7"/>
                <a:gd name="T6" fmla="*/ 3 w 48"/>
                <a:gd name="T7" fmla="*/ 7 h 7"/>
                <a:gd name="T8" fmla="*/ 45 w 48"/>
                <a:gd name="T9" fmla="*/ 7 h 7"/>
                <a:gd name="T10" fmla="*/ 48 w 48"/>
                <a:gd name="T11" fmla="*/ 4 h 7"/>
                <a:gd name="T12" fmla="*/ 45 w 48"/>
                <a:gd name="T13" fmla="*/ 0 h 7"/>
                <a:gd name="T14" fmla="*/ 45 w 48"/>
                <a:gd name="T15" fmla="*/ 0 h 7"/>
                <a:gd name="T16" fmla="*/ 45 w 4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">
                  <a:moveTo>
                    <a:pt x="4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7"/>
                    <a:pt x="48" y="5"/>
                    <a:pt x="48" y="4"/>
                  </a:cubicBezTo>
                  <a:cubicBezTo>
                    <a:pt x="48" y="2"/>
                    <a:pt x="47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816476" y="-652463"/>
              <a:ext cx="96838" cy="20638"/>
            </a:xfrm>
            <a:custGeom>
              <a:avLst/>
              <a:gdLst>
                <a:gd name="T0" fmla="*/ 26 w 29"/>
                <a:gd name="T1" fmla="*/ 0 h 6"/>
                <a:gd name="T2" fmla="*/ 4 w 29"/>
                <a:gd name="T3" fmla="*/ 0 h 6"/>
                <a:gd name="T4" fmla="*/ 0 w 29"/>
                <a:gd name="T5" fmla="*/ 3 h 6"/>
                <a:gd name="T6" fmla="*/ 4 w 29"/>
                <a:gd name="T7" fmla="*/ 6 h 6"/>
                <a:gd name="T8" fmla="*/ 26 w 29"/>
                <a:gd name="T9" fmla="*/ 6 h 6"/>
                <a:gd name="T10" fmla="*/ 29 w 29"/>
                <a:gd name="T11" fmla="*/ 3 h 6"/>
                <a:gd name="T12" fmla="*/ 26 w 29"/>
                <a:gd name="T13" fmla="*/ 0 h 6"/>
                <a:gd name="T14" fmla="*/ 26 w 29"/>
                <a:gd name="T15" fmla="*/ 0 h 6"/>
                <a:gd name="T16" fmla="*/ 26 w 2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">
                  <a:moveTo>
                    <a:pt x="2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6"/>
                    <a:pt x="29" y="5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lose/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4300" y="3356727"/>
            <a:ext cx="545016" cy="677036"/>
            <a:chOff x="4630738" y="-1290638"/>
            <a:chExt cx="511175" cy="635000"/>
          </a:xfrm>
          <a:solidFill>
            <a:srgbClr val="17B3E2"/>
          </a:solidFill>
        </p:grpSpPr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770438" y="-1025526"/>
              <a:ext cx="285750" cy="19050"/>
            </a:xfrm>
            <a:custGeom>
              <a:avLst/>
              <a:gdLst>
                <a:gd name="T0" fmla="*/ 83 w 86"/>
                <a:gd name="T1" fmla="*/ 0 h 6"/>
                <a:gd name="T2" fmla="*/ 3 w 86"/>
                <a:gd name="T3" fmla="*/ 0 h 6"/>
                <a:gd name="T4" fmla="*/ 0 w 86"/>
                <a:gd name="T5" fmla="*/ 3 h 6"/>
                <a:gd name="T6" fmla="*/ 3 w 86"/>
                <a:gd name="T7" fmla="*/ 6 h 6"/>
                <a:gd name="T8" fmla="*/ 83 w 86"/>
                <a:gd name="T9" fmla="*/ 6 h 6"/>
                <a:gd name="T10" fmla="*/ 86 w 86"/>
                <a:gd name="T11" fmla="*/ 3 h 6"/>
                <a:gd name="T12" fmla="*/ 83 w 86"/>
                <a:gd name="T13" fmla="*/ 0 h 6"/>
                <a:gd name="T14" fmla="*/ 83 w 86"/>
                <a:gd name="T15" fmla="*/ 0 h 6"/>
                <a:gd name="T16" fmla="*/ 83 w 8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">
                  <a:moveTo>
                    <a:pt x="8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5" y="6"/>
                    <a:pt x="86" y="5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4770438" y="-1111251"/>
              <a:ext cx="125413" cy="22225"/>
            </a:xfrm>
            <a:custGeom>
              <a:avLst/>
              <a:gdLst>
                <a:gd name="T0" fmla="*/ 3 w 38"/>
                <a:gd name="T1" fmla="*/ 7 h 7"/>
                <a:gd name="T2" fmla="*/ 35 w 38"/>
                <a:gd name="T3" fmla="*/ 7 h 7"/>
                <a:gd name="T4" fmla="*/ 38 w 38"/>
                <a:gd name="T5" fmla="*/ 4 h 7"/>
                <a:gd name="T6" fmla="*/ 35 w 38"/>
                <a:gd name="T7" fmla="*/ 0 h 7"/>
                <a:gd name="T8" fmla="*/ 3 w 38"/>
                <a:gd name="T9" fmla="*/ 0 h 7"/>
                <a:gd name="T10" fmla="*/ 0 w 38"/>
                <a:gd name="T11" fmla="*/ 4 h 7"/>
                <a:gd name="T12" fmla="*/ 3 w 38"/>
                <a:gd name="T13" fmla="*/ 7 h 7"/>
                <a:gd name="T14" fmla="*/ 3 w 38"/>
                <a:gd name="T15" fmla="*/ 7 h 7"/>
                <a:gd name="T16" fmla="*/ 3 w 38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7">
                  <a:moveTo>
                    <a:pt x="3" y="7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7" y="7"/>
                    <a:pt x="38" y="5"/>
                    <a:pt x="38" y="4"/>
                  </a:cubicBezTo>
                  <a:cubicBezTo>
                    <a:pt x="38" y="2"/>
                    <a:pt x="37" y="0"/>
                    <a:pt x="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770438" y="-939801"/>
              <a:ext cx="285750" cy="19050"/>
            </a:xfrm>
            <a:custGeom>
              <a:avLst/>
              <a:gdLst>
                <a:gd name="T0" fmla="*/ 83 w 86"/>
                <a:gd name="T1" fmla="*/ 0 h 6"/>
                <a:gd name="T2" fmla="*/ 3 w 86"/>
                <a:gd name="T3" fmla="*/ 0 h 6"/>
                <a:gd name="T4" fmla="*/ 0 w 86"/>
                <a:gd name="T5" fmla="*/ 3 h 6"/>
                <a:gd name="T6" fmla="*/ 3 w 86"/>
                <a:gd name="T7" fmla="*/ 6 h 6"/>
                <a:gd name="T8" fmla="*/ 83 w 86"/>
                <a:gd name="T9" fmla="*/ 6 h 6"/>
                <a:gd name="T10" fmla="*/ 86 w 86"/>
                <a:gd name="T11" fmla="*/ 3 h 6"/>
                <a:gd name="T12" fmla="*/ 83 w 86"/>
                <a:gd name="T13" fmla="*/ 0 h 6"/>
                <a:gd name="T14" fmla="*/ 83 w 86"/>
                <a:gd name="T15" fmla="*/ 0 h 6"/>
                <a:gd name="T16" fmla="*/ 83 w 8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">
                  <a:moveTo>
                    <a:pt x="8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5" y="6"/>
                    <a:pt x="86" y="5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4770438" y="-857251"/>
              <a:ext cx="285750" cy="23813"/>
            </a:xfrm>
            <a:custGeom>
              <a:avLst/>
              <a:gdLst>
                <a:gd name="T0" fmla="*/ 83 w 86"/>
                <a:gd name="T1" fmla="*/ 0 h 7"/>
                <a:gd name="T2" fmla="*/ 3 w 86"/>
                <a:gd name="T3" fmla="*/ 0 h 7"/>
                <a:gd name="T4" fmla="*/ 0 w 86"/>
                <a:gd name="T5" fmla="*/ 3 h 7"/>
                <a:gd name="T6" fmla="*/ 3 w 86"/>
                <a:gd name="T7" fmla="*/ 7 h 7"/>
                <a:gd name="T8" fmla="*/ 83 w 86"/>
                <a:gd name="T9" fmla="*/ 7 h 7"/>
                <a:gd name="T10" fmla="*/ 86 w 86"/>
                <a:gd name="T11" fmla="*/ 3 h 7"/>
                <a:gd name="T12" fmla="*/ 83 w 86"/>
                <a:gd name="T13" fmla="*/ 0 h 7"/>
                <a:gd name="T14" fmla="*/ 83 w 86"/>
                <a:gd name="T15" fmla="*/ 0 h 7"/>
                <a:gd name="T16" fmla="*/ 83 w 8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">
                  <a:moveTo>
                    <a:pt x="8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5" y="7"/>
                    <a:pt x="86" y="5"/>
                    <a:pt x="86" y="3"/>
                  </a:cubicBezTo>
                  <a:cubicBezTo>
                    <a:pt x="86" y="2"/>
                    <a:pt x="85" y="0"/>
                    <a:pt x="83" y="0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4770438" y="-771526"/>
              <a:ext cx="285750" cy="20638"/>
            </a:xfrm>
            <a:custGeom>
              <a:avLst/>
              <a:gdLst>
                <a:gd name="T0" fmla="*/ 83 w 86"/>
                <a:gd name="T1" fmla="*/ 0 h 6"/>
                <a:gd name="T2" fmla="*/ 3 w 86"/>
                <a:gd name="T3" fmla="*/ 0 h 6"/>
                <a:gd name="T4" fmla="*/ 0 w 86"/>
                <a:gd name="T5" fmla="*/ 3 h 6"/>
                <a:gd name="T6" fmla="*/ 3 w 86"/>
                <a:gd name="T7" fmla="*/ 6 h 6"/>
                <a:gd name="T8" fmla="*/ 83 w 86"/>
                <a:gd name="T9" fmla="*/ 6 h 6"/>
                <a:gd name="T10" fmla="*/ 86 w 86"/>
                <a:gd name="T11" fmla="*/ 3 h 6"/>
                <a:gd name="T12" fmla="*/ 83 w 86"/>
                <a:gd name="T13" fmla="*/ 0 h 6"/>
                <a:gd name="T14" fmla="*/ 83 w 86"/>
                <a:gd name="T15" fmla="*/ 0 h 6"/>
                <a:gd name="T16" fmla="*/ 83 w 8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">
                  <a:moveTo>
                    <a:pt x="8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5" y="6"/>
                    <a:pt x="86" y="5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4630738" y="-1290638"/>
              <a:ext cx="511175" cy="635000"/>
            </a:xfrm>
            <a:custGeom>
              <a:avLst/>
              <a:gdLst>
                <a:gd name="T0" fmla="*/ 289 w 322"/>
                <a:gd name="T1" fmla="*/ 98 h 400"/>
                <a:gd name="T2" fmla="*/ 289 w 322"/>
                <a:gd name="T3" fmla="*/ 0 h 400"/>
                <a:gd name="T4" fmla="*/ 0 w 322"/>
                <a:gd name="T5" fmla="*/ 0 h 400"/>
                <a:gd name="T6" fmla="*/ 0 w 322"/>
                <a:gd name="T7" fmla="*/ 367 h 400"/>
                <a:gd name="T8" fmla="*/ 33 w 322"/>
                <a:gd name="T9" fmla="*/ 367 h 400"/>
                <a:gd name="T10" fmla="*/ 33 w 322"/>
                <a:gd name="T11" fmla="*/ 400 h 400"/>
                <a:gd name="T12" fmla="*/ 322 w 322"/>
                <a:gd name="T13" fmla="*/ 400 h 400"/>
                <a:gd name="T14" fmla="*/ 322 w 322"/>
                <a:gd name="T15" fmla="*/ 131 h 400"/>
                <a:gd name="T16" fmla="*/ 289 w 322"/>
                <a:gd name="T17" fmla="*/ 98 h 400"/>
                <a:gd name="T18" fmla="*/ 228 w 322"/>
                <a:gd name="T19" fmla="*/ 56 h 400"/>
                <a:gd name="T20" fmla="*/ 299 w 322"/>
                <a:gd name="T21" fmla="*/ 127 h 400"/>
                <a:gd name="T22" fmla="*/ 228 w 322"/>
                <a:gd name="T23" fmla="*/ 127 h 400"/>
                <a:gd name="T24" fmla="*/ 228 w 322"/>
                <a:gd name="T25" fmla="*/ 56 h 400"/>
                <a:gd name="T26" fmla="*/ 13 w 322"/>
                <a:gd name="T27" fmla="*/ 354 h 400"/>
                <a:gd name="T28" fmla="*/ 13 w 322"/>
                <a:gd name="T29" fmla="*/ 13 h 400"/>
                <a:gd name="T30" fmla="*/ 274 w 322"/>
                <a:gd name="T31" fmla="*/ 13 h 400"/>
                <a:gd name="T32" fmla="*/ 274 w 322"/>
                <a:gd name="T33" fmla="*/ 83 h 400"/>
                <a:gd name="T34" fmla="*/ 224 w 322"/>
                <a:gd name="T35" fmla="*/ 33 h 400"/>
                <a:gd name="T36" fmla="*/ 33 w 322"/>
                <a:gd name="T37" fmla="*/ 33 h 400"/>
                <a:gd name="T38" fmla="*/ 33 w 322"/>
                <a:gd name="T39" fmla="*/ 354 h 400"/>
                <a:gd name="T40" fmla="*/ 13 w 322"/>
                <a:gd name="T41" fmla="*/ 354 h 400"/>
                <a:gd name="T42" fmla="*/ 46 w 322"/>
                <a:gd name="T43" fmla="*/ 388 h 400"/>
                <a:gd name="T44" fmla="*/ 46 w 322"/>
                <a:gd name="T45" fmla="*/ 46 h 400"/>
                <a:gd name="T46" fmla="*/ 213 w 322"/>
                <a:gd name="T47" fmla="*/ 46 h 400"/>
                <a:gd name="T48" fmla="*/ 213 w 322"/>
                <a:gd name="T49" fmla="*/ 140 h 400"/>
                <a:gd name="T50" fmla="*/ 307 w 322"/>
                <a:gd name="T51" fmla="*/ 140 h 400"/>
                <a:gd name="T52" fmla="*/ 307 w 322"/>
                <a:gd name="T53" fmla="*/ 388 h 400"/>
                <a:gd name="T54" fmla="*/ 46 w 322"/>
                <a:gd name="T55" fmla="*/ 388 h 400"/>
                <a:gd name="T56" fmla="*/ 46 w 322"/>
                <a:gd name="T57" fmla="*/ 388 h 400"/>
                <a:gd name="T58" fmla="*/ 46 w 322"/>
                <a:gd name="T59" fmla="*/ 38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2" h="400">
                  <a:moveTo>
                    <a:pt x="289" y="98"/>
                  </a:moveTo>
                  <a:lnTo>
                    <a:pt x="289" y="0"/>
                  </a:lnTo>
                  <a:lnTo>
                    <a:pt x="0" y="0"/>
                  </a:lnTo>
                  <a:lnTo>
                    <a:pt x="0" y="367"/>
                  </a:lnTo>
                  <a:lnTo>
                    <a:pt x="33" y="367"/>
                  </a:lnTo>
                  <a:lnTo>
                    <a:pt x="33" y="400"/>
                  </a:lnTo>
                  <a:lnTo>
                    <a:pt x="322" y="400"/>
                  </a:lnTo>
                  <a:lnTo>
                    <a:pt x="322" y="131"/>
                  </a:lnTo>
                  <a:lnTo>
                    <a:pt x="289" y="98"/>
                  </a:lnTo>
                  <a:close/>
                  <a:moveTo>
                    <a:pt x="228" y="56"/>
                  </a:moveTo>
                  <a:lnTo>
                    <a:pt x="299" y="127"/>
                  </a:lnTo>
                  <a:lnTo>
                    <a:pt x="228" y="127"/>
                  </a:lnTo>
                  <a:lnTo>
                    <a:pt x="228" y="56"/>
                  </a:lnTo>
                  <a:close/>
                  <a:moveTo>
                    <a:pt x="13" y="354"/>
                  </a:moveTo>
                  <a:lnTo>
                    <a:pt x="13" y="13"/>
                  </a:lnTo>
                  <a:lnTo>
                    <a:pt x="274" y="13"/>
                  </a:lnTo>
                  <a:lnTo>
                    <a:pt x="274" y="83"/>
                  </a:lnTo>
                  <a:lnTo>
                    <a:pt x="224" y="33"/>
                  </a:lnTo>
                  <a:lnTo>
                    <a:pt x="33" y="33"/>
                  </a:lnTo>
                  <a:lnTo>
                    <a:pt x="33" y="354"/>
                  </a:lnTo>
                  <a:lnTo>
                    <a:pt x="13" y="354"/>
                  </a:lnTo>
                  <a:close/>
                  <a:moveTo>
                    <a:pt x="46" y="388"/>
                  </a:moveTo>
                  <a:lnTo>
                    <a:pt x="46" y="46"/>
                  </a:lnTo>
                  <a:lnTo>
                    <a:pt x="213" y="46"/>
                  </a:lnTo>
                  <a:lnTo>
                    <a:pt x="213" y="140"/>
                  </a:lnTo>
                  <a:lnTo>
                    <a:pt x="307" y="140"/>
                  </a:lnTo>
                  <a:lnTo>
                    <a:pt x="307" y="388"/>
                  </a:lnTo>
                  <a:lnTo>
                    <a:pt x="46" y="388"/>
                  </a:lnTo>
                  <a:close/>
                  <a:moveTo>
                    <a:pt x="46" y="388"/>
                  </a:moveTo>
                  <a:lnTo>
                    <a:pt x="46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4630738" y="-1290638"/>
              <a:ext cx="511175" cy="635000"/>
            </a:xfrm>
            <a:custGeom>
              <a:avLst/>
              <a:gdLst>
                <a:gd name="T0" fmla="*/ 289 w 322"/>
                <a:gd name="T1" fmla="*/ 98 h 400"/>
                <a:gd name="T2" fmla="*/ 289 w 322"/>
                <a:gd name="T3" fmla="*/ 0 h 400"/>
                <a:gd name="T4" fmla="*/ 0 w 322"/>
                <a:gd name="T5" fmla="*/ 0 h 400"/>
                <a:gd name="T6" fmla="*/ 0 w 322"/>
                <a:gd name="T7" fmla="*/ 367 h 400"/>
                <a:gd name="T8" fmla="*/ 33 w 322"/>
                <a:gd name="T9" fmla="*/ 367 h 400"/>
                <a:gd name="T10" fmla="*/ 33 w 322"/>
                <a:gd name="T11" fmla="*/ 400 h 400"/>
                <a:gd name="T12" fmla="*/ 322 w 322"/>
                <a:gd name="T13" fmla="*/ 400 h 400"/>
                <a:gd name="T14" fmla="*/ 322 w 322"/>
                <a:gd name="T15" fmla="*/ 131 h 400"/>
                <a:gd name="T16" fmla="*/ 289 w 322"/>
                <a:gd name="T17" fmla="*/ 98 h 400"/>
                <a:gd name="T18" fmla="*/ 228 w 322"/>
                <a:gd name="T19" fmla="*/ 56 h 400"/>
                <a:gd name="T20" fmla="*/ 299 w 322"/>
                <a:gd name="T21" fmla="*/ 127 h 400"/>
                <a:gd name="T22" fmla="*/ 228 w 322"/>
                <a:gd name="T23" fmla="*/ 127 h 400"/>
                <a:gd name="T24" fmla="*/ 228 w 322"/>
                <a:gd name="T25" fmla="*/ 56 h 400"/>
                <a:gd name="T26" fmla="*/ 13 w 322"/>
                <a:gd name="T27" fmla="*/ 354 h 400"/>
                <a:gd name="T28" fmla="*/ 13 w 322"/>
                <a:gd name="T29" fmla="*/ 13 h 400"/>
                <a:gd name="T30" fmla="*/ 274 w 322"/>
                <a:gd name="T31" fmla="*/ 13 h 400"/>
                <a:gd name="T32" fmla="*/ 274 w 322"/>
                <a:gd name="T33" fmla="*/ 83 h 400"/>
                <a:gd name="T34" fmla="*/ 224 w 322"/>
                <a:gd name="T35" fmla="*/ 33 h 400"/>
                <a:gd name="T36" fmla="*/ 33 w 322"/>
                <a:gd name="T37" fmla="*/ 33 h 400"/>
                <a:gd name="T38" fmla="*/ 33 w 322"/>
                <a:gd name="T39" fmla="*/ 354 h 400"/>
                <a:gd name="T40" fmla="*/ 13 w 322"/>
                <a:gd name="T41" fmla="*/ 354 h 400"/>
                <a:gd name="T42" fmla="*/ 46 w 322"/>
                <a:gd name="T43" fmla="*/ 388 h 400"/>
                <a:gd name="T44" fmla="*/ 46 w 322"/>
                <a:gd name="T45" fmla="*/ 46 h 400"/>
                <a:gd name="T46" fmla="*/ 213 w 322"/>
                <a:gd name="T47" fmla="*/ 46 h 400"/>
                <a:gd name="T48" fmla="*/ 213 w 322"/>
                <a:gd name="T49" fmla="*/ 140 h 400"/>
                <a:gd name="T50" fmla="*/ 307 w 322"/>
                <a:gd name="T51" fmla="*/ 140 h 400"/>
                <a:gd name="T52" fmla="*/ 307 w 322"/>
                <a:gd name="T53" fmla="*/ 388 h 400"/>
                <a:gd name="T54" fmla="*/ 46 w 322"/>
                <a:gd name="T55" fmla="*/ 388 h 400"/>
                <a:gd name="T56" fmla="*/ 46 w 322"/>
                <a:gd name="T57" fmla="*/ 388 h 400"/>
                <a:gd name="T58" fmla="*/ 46 w 322"/>
                <a:gd name="T59" fmla="*/ 38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2" h="400">
                  <a:moveTo>
                    <a:pt x="289" y="98"/>
                  </a:moveTo>
                  <a:lnTo>
                    <a:pt x="289" y="0"/>
                  </a:lnTo>
                  <a:lnTo>
                    <a:pt x="0" y="0"/>
                  </a:lnTo>
                  <a:lnTo>
                    <a:pt x="0" y="367"/>
                  </a:lnTo>
                  <a:lnTo>
                    <a:pt x="33" y="367"/>
                  </a:lnTo>
                  <a:lnTo>
                    <a:pt x="33" y="400"/>
                  </a:lnTo>
                  <a:lnTo>
                    <a:pt x="322" y="400"/>
                  </a:lnTo>
                  <a:lnTo>
                    <a:pt x="322" y="131"/>
                  </a:lnTo>
                  <a:lnTo>
                    <a:pt x="289" y="98"/>
                  </a:lnTo>
                  <a:moveTo>
                    <a:pt x="228" y="56"/>
                  </a:moveTo>
                  <a:lnTo>
                    <a:pt x="299" y="127"/>
                  </a:lnTo>
                  <a:lnTo>
                    <a:pt x="228" y="127"/>
                  </a:lnTo>
                  <a:lnTo>
                    <a:pt x="228" y="56"/>
                  </a:lnTo>
                  <a:moveTo>
                    <a:pt x="13" y="354"/>
                  </a:moveTo>
                  <a:lnTo>
                    <a:pt x="13" y="13"/>
                  </a:lnTo>
                  <a:lnTo>
                    <a:pt x="274" y="13"/>
                  </a:lnTo>
                  <a:lnTo>
                    <a:pt x="274" y="83"/>
                  </a:lnTo>
                  <a:lnTo>
                    <a:pt x="224" y="33"/>
                  </a:lnTo>
                  <a:lnTo>
                    <a:pt x="33" y="33"/>
                  </a:lnTo>
                  <a:lnTo>
                    <a:pt x="33" y="354"/>
                  </a:lnTo>
                  <a:lnTo>
                    <a:pt x="13" y="354"/>
                  </a:lnTo>
                  <a:moveTo>
                    <a:pt x="46" y="388"/>
                  </a:moveTo>
                  <a:lnTo>
                    <a:pt x="46" y="46"/>
                  </a:lnTo>
                  <a:lnTo>
                    <a:pt x="213" y="46"/>
                  </a:lnTo>
                  <a:lnTo>
                    <a:pt x="213" y="140"/>
                  </a:lnTo>
                  <a:lnTo>
                    <a:pt x="307" y="140"/>
                  </a:lnTo>
                  <a:lnTo>
                    <a:pt x="307" y="388"/>
                  </a:lnTo>
                  <a:lnTo>
                    <a:pt x="46" y="388"/>
                  </a:lnTo>
                  <a:moveTo>
                    <a:pt x="46" y="388"/>
                  </a:moveTo>
                  <a:lnTo>
                    <a:pt x="46" y="38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</p:spPr>
        <p:txBody>
          <a:bodyPr>
            <a:normAutofit/>
          </a:bodyPr>
          <a:lstStyle/>
          <a:p>
            <a:r>
              <a:rPr lang="lt-LT" sz="2800" dirty="0"/>
              <a:t>REZULTATAI:</a:t>
            </a:r>
            <a:endParaRPr lang="lt-LT" sz="2800" dirty="0"/>
          </a:p>
        </p:txBody>
      </p:sp>
      <p:sp>
        <p:nvSpPr>
          <p:cNvPr id="34" name="Content Placeholder 2"/>
          <p:cNvSpPr txBox="1"/>
          <p:nvPr/>
        </p:nvSpPr>
        <p:spPr>
          <a:xfrm>
            <a:off x="1770743" y="991789"/>
            <a:ext cx="6734628" cy="2686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6500"/>
              </a:spcBef>
              <a:buClr>
                <a:srgbClr val="00B0F0"/>
              </a:buClr>
              <a:buNone/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Dokumentus pasirašome </a:t>
            </a:r>
            <a:r>
              <a:rPr lang="lt-LT" altLang="lt-LT" sz="1800" b="1" dirty="0">
                <a:solidFill>
                  <a:srgbClr val="17B3E2"/>
                </a:solidFill>
              </a:rPr>
              <a:t>elektroniniu parašu.</a:t>
            </a:r>
            <a:endParaRPr lang="lt-LT" altLang="lt-LT" sz="1800" b="1" dirty="0">
              <a:solidFill>
                <a:srgbClr val="17B3E2"/>
              </a:solidFill>
            </a:endParaRPr>
          </a:p>
          <a:p>
            <a:pPr marL="0" indent="0" defTabSz="685800">
              <a:lnSpc>
                <a:spcPct val="100000"/>
              </a:lnSpc>
              <a:spcBef>
                <a:spcPts val="6500"/>
              </a:spcBef>
              <a:buClr>
                <a:srgbClr val="00B0F0"/>
              </a:buClr>
              <a:buNone/>
              <a:defRPr/>
            </a:pPr>
            <a:r>
              <a:rPr lang="lt-LT" altLang="lt-LT" sz="1800" b="1" dirty="0">
                <a:solidFill>
                  <a:srgbClr val="17B3E2"/>
                </a:solidFill>
              </a:rPr>
              <a:t>Kontroliuojame</a:t>
            </a:r>
            <a:r>
              <a:rPr lang="lt-LT" altLang="lt-LT" sz="1800" dirty="0">
                <a:solidFill>
                  <a:prstClr val="black"/>
                </a:solidFill>
              </a:rPr>
              <a:t> neplaninius pirkimus.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0" indent="0" defTabSz="685800">
              <a:lnSpc>
                <a:spcPct val="100000"/>
              </a:lnSpc>
              <a:spcBef>
                <a:spcPts val="6500"/>
              </a:spcBef>
              <a:buClr>
                <a:srgbClr val="00B0F0"/>
              </a:buClr>
              <a:buNone/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Efektyvesnis sutarčių ir jų </a:t>
            </a:r>
            <a:r>
              <a:rPr lang="lt-LT" altLang="lt-LT" sz="1800" b="1" dirty="0">
                <a:solidFill>
                  <a:srgbClr val="17B3FF"/>
                </a:solidFill>
              </a:rPr>
              <a:t>terminų </a:t>
            </a:r>
            <a:r>
              <a:rPr lang="lt-LT" altLang="lt-LT" sz="1800" b="1" dirty="0">
                <a:solidFill>
                  <a:srgbClr val="17B3E2"/>
                </a:solidFill>
              </a:rPr>
              <a:t>kontroliavimas</a:t>
            </a:r>
            <a:r>
              <a:rPr lang="lt-LT" altLang="lt-LT" sz="1800" dirty="0">
                <a:solidFill>
                  <a:prstClr val="black"/>
                </a:solidFill>
              </a:rPr>
              <a:t>. Sutartys yra susietos su vykdomais pirkimais.</a:t>
            </a:r>
            <a:endParaRPr lang="lt-LT" altLang="lt-LT" sz="1800" dirty="0">
              <a:solidFill>
                <a:prstClr val="black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28198" y="987405"/>
            <a:ext cx="586241" cy="551097"/>
            <a:chOff x="5030788" y="-2881313"/>
            <a:chExt cx="1827213" cy="1717675"/>
          </a:xfrm>
        </p:grpSpPr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5030788" y="-2881313"/>
              <a:ext cx="955675" cy="1374775"/>
            </a:xfrm>
            <a:custGeom>
              <a:avLst/>
              <a:gdLst>
                <a:gd name="T0" fmla="*/ 175 w 1072"/>
                <a:gd name="T1" fmla="*/ 1500 h 1543"/>
                <a:gd name="T2" fmla="*/ 210 w 1072"/>
                <a:gd name="T3" fmla="*/ 1539 h 1543"/>
                <a:gd name="T4" fmla="*/ 233 w 1072"/>
                <a:gd name="T5" fmla="*/ 1543 h 1543"/>
                <a:gd name="T6" fmla="*/ 262 w 1072"/>
                <a:gd name="T7" fmla="*/ 1536 h 1543"/>
                <a:gd name="T8" fmla="*/ 805 w 1072"/>
                <a:gd name="T9" fmla="*/ 1233 h 1543"/>
                <a:gd name="T10" fmla="*/ 835 w 1072"/>
                <a:gd name="T11" fmla="*/ 1186 h 1543"/>
                <a:gd name="T12" fmla="*/ 881 w 1072"/>
                <a:gd name="T13" fmla="*/ 698 h 1543"/>
                <a:gd name="T14" fmla="*/ 1060 w 1072"/>
                <a:gd name="T15" fmla="*/ 266 h 1543"/>
                <a:gd name="T16" fmla="*/ 1027 w 1072"/>
                <a:gd name="T17" fmla="*/ 188 h 1543"/>
                <a:gd name="T18" fmla="*/ 587 w 1072"/>
                <a:gd name="T19" fmla="*/ 6 h 1543"/>
                <a:gd name="T20" fmla="*/ 541 w 1072"/>
                <a:gd name="T21" fmla="*/ 6 h 1543"/>
                <a:gd name="T22" fmla="*/ 508 w 1072"/>
                <a:gd name="T23" fmla="*/ 38 h 1543"/>
                <a:gd name="T24" fmla="*/ 330 w 1072"/>
                <a:gd name="T25" fmla="*/ 470 h 1543"/>
                <a:gd name="T26" fmla="*/ 17 w 1072"/>
                <a:gd name="T27" fmla="*/ 847 h 1543"/>
                <a:gd name="T28" fmla="*/ 5 w 1072"/>
                <a:gd name="T29" fmla="*/ 902 h 1543"/>
                <a:gd name="T30" fmla="*/ 175 w 1072"/>
                <a:gd name="T31" fmla="*/ 1500 h 1543"/>
                <a:gd name="T32" fmla="*/ 596 w 1072"/>
                <a:gd name="T33" fmla="*/ 140 h 1543"/>
                <a:gd name="T34" fmla="*/ 926 w 1072"/>
                <a:gd name="T35" fmla="*/ 276 h 1543"/>
                <a:gd name="T36" fmla="*/ 789 w 1072"/>
                <a:gd name="T37" fmla="*/ 605 h 1543"/>
                <a:gd name="T38" fmla="*/ 555 w 1072"/>
                <a:gd name="T39" fmla="*/ 508 h 1543"/>
                <a:gd name="T40" fmla="*/ 460 w 1072"/>
                <a:gd name="T41" fmla="*/ 469 h 1543"/>
                <a:gd name="T42" fmla="*/ 596 w 1072"/>
                <a:gd name="T43" fmla="*/ 140 h 1543"/>
                <a:gd name="T44" fmla="*/ 399 w 1072"/>
                <a:gd name="T45" fmla="*/ 574 h 1543"/>
                <a:gd name="T46" fmla="*/ 579 w 1072"/>
                <a:gd name="T47" fmla="*/ 648 h 1543"/>
                <a:gd name="T48" fmla="*/ 758 w 1072"/>
                <a:gd name="T49" fmla="*/ 722 h 1543"/>
                <a:gd name="T50" fmla="*/ 719 w 1072"/>
                <a:gd name="T51" fmla="*/ 1144 h 1543"/>
                <a:gd name="T52" fmla="*/ 354 w 1072"/>
                <a:gd name="T53" fmla="*/ 1347 h 1543"/>
                <a:gd name="T54" fmla="*/ 510 w 1072"/>
                <a:gd name="T55" fmla="*/ 972 h 1543"/>
                <a:gd name="T56" fmla="*/ 477 w 1072"/>
                <a:gd name="T57" fmla="*/ 893 h 1543"/>
                <a:gd name="T58" fmla="*/ 399 w 1072"/>
                <a:gd name="T59" fmla="*/ 926 h 1543"/>
                <a:gd name="T60" fmla="*/ 243 w 1072"/>
                <a:gd name="T61" fmla="*/ 1301 h 1543"/>
                <a:gd name="T62" fmla="*/ 129 w 1072"/>
                <a:gd name="T63" fmla="*/ 899 h 1543"/>
                <a:gd name="T64" fmla="*/ 399 w 1072"/>
                <a:gd name="T65" fmla="*/ 574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2" h="1543">
                  <a:moveTo>
                    <a:pt x="175" y="1500"/>
                  </a:moveTo>
                  <a:cubicBezTo>
                    <a:pt x="180" y="1517"/>
                    <a:pt x="193" y="1532"/>
                    <a:pt x="210" y="1539"/>
                  </a:cubicBezTo>
                  <a:cubicBezTo>
                    <a:pt x="217" y="1542"/>
                    <a:pt x="225" y="1543"/>
                    <a:pt x="233" y="1543"/>
                  </a:cubicBezTo>
                  <a:cubicBezTo>
                    <a:pt x="243" y="1543"/>
                    <a:pt x="253" y="1541"/>
                    <a:pt x="262" y="1536"/>
                  </a:cubicBezTo>
                  <a:cubicBezTo>
                    <a:pt x="805" y="1233"/>
                    <a:pt x="805" y="1233"/>
                    <a:pt x="805" y="1233"/>
                  </a:cubicBezTo>
                  <a:cubicBezTo>
                    <a:pt x="822" y="1223"/>
                    <a:pt x="833" y="1206"/>
                    <a:pt x="835" y="1186"/>
                  </a:cubicBezTo>
                  <a:cubicBezTo>
                    <a:pt x="881" y="698"/>
                    <a:pt x="881" y="698"/>
                    <a:pt x="881" y="698"/>
                  </a:cubicBezTo>
                  <a:cubicBezTo>
                    <a:pt x="1060" y="266"/>
                    <a:pt x="1060" y="266"/>
                    <a:pt x="1060" y="266"/>
                  </a:cubicBezTo>
                  <a:cubicBezTo>
                    <a:pt x="1072" y="236"/>
                    <a:pt x="1058" y="201"/>
                    <a:pt x="1027" y="188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72" y="0"/>
                    <a:pt x="556" y="0"/>
                    <a:pt x="541" y="6"/>
                  </a:cubicBezTo>
                  <a:cubicBezTo>
                    <a:pt x="526" y="12"/>
                    <a:pt x="515" y="23"/>
                    <a:pt x="508" y="38"/>
                  </a:cubicBezTo>
                  <a:cubicBezTo>
                    <a:pt x="330" y="470"/>
                    <a:pt x="330" y="470"/>
                    <a:pt x="330" y="470"/>
                  </a:cubicBezTo>
                  <a:cubicBezTo>
                    <a:pt x="17" y="847"/>
                    <a:pt x="17" y="847"/>
                    <a:pt x="17" y="847"/>
                  </a:cubicBezTo>
                  <a:cubicBezTo>
                    <a:pt x="4" y="862"/>
                    <a:pt x="0" y="883"/>
                    <a:pt x="5" y="902"/>
                  </a:cubicBezTo>
                  <a:lnTo>
                    <a:pt x="175" y="1500"/>
                  </a:lnTo>
                  <a:close/>
                  <a:moveTo>
                    <a:pt x="596" y="140"/>
                  </a:moveTo>
                  <a:cubicBezTo>
                    <a:pt x="926" y="276"/>
                    <a:pt x="926" y="276"/>
                    <a:pt x="926" y="276"/>
                  </a:cubicBezTo>
                  <a:cubicBezTo>
                    <a:pt x="789" y="605"/>
                    <a:pt x="789" y="605"/>
                    <a:pt x="789" y="605"/>
                  </a:cubicBezTo>
                  <a:cubicBezTo>
                    <a:pt x="555" y="508"/>
                    <a:pt x="555" y="508"/>
                    <a:pt x="555" y="508"/>
                  </a:cubicBezTo>
                  <a:cubicBezTo>
                    <a:pt x="460" y="469"/>
                    <a:pt x="460" y="469"/>
                    <a:pt x="460" y="469"/>
                  </a:cubicBezTo>
                  <a:lnTo>
                    <a:pt x="596" y="140"/>
                  </a:lnTo>
                  <a:close/>
                  <a:moveTo>
                    <a:pt x="399" y="574"/>
                  </a:moveTo>
                  <a:cubicBezTo>
                    <a:pt x="579" y="648"/>
                    <a:pt x="579" y="648"/>
                    <a:pt x="579" y="648"/>
                  </a:cubicBezTo>
                  <a:cubicBezTo>
                    <a:pt x="758" y="722"/>
                    <a:pt x="758" y="722"/>
                    <a:pt x="758" y="722"/>
                  </a:cubicBezTo>
                  <a:cubicBezTo>
                    <a:pt x="719" y="1144"/>
                    <a:pt x="719" y="1144"/>
                    <a:pt x="719" y="1144"/>
                  </a:cubicBezTo>
                  <a:cubicBezTo>
                    <a:pt x="354" y="1347"/>
                    <a:pt x="354" y="1347"/>
                    <a:pt x="354" y="1347"/>
                  </a:cubicBezTo>
                  <a:cubicBezTo>
                    <a:pt x="510" y="972"/>
                    <a:pt x="510" y="972"/>
                    <a:pt x="510" y="972"/>
                  </a:cubicBezTo>
                  <a:cubicBezTo>
                    <a:pt x="522" y="941"/>
                    <a:pt x="508" y="906"/>
                    <a:pt x="477" y="893"/>
                  </a:cubicBezTo>
                  <a:cubicBezTo>
                    <a:pt x="446" y="881"/>
                    <a:pt x="411" y="895"/>
                    <a:pt x="399" y="926"/>
                  </a:cubicBezTo>
                  <a:cubicBezTo>
                    <a:pt x="243" y="1301"/>
                    <a:pt x="243" y="1301"/>
                    <a:pt x="243" y="1301"/>
                  </a:cubicBezTo>
                  <a:cubicBezTo>
                    <a:pt x="129" y="899"/>
                    <a:pt x="129" y="899"/>
                    <a:pt x="129" y="899"/>
                  </a:cubicBezTo>
                  <a:lnTo>
                    <a:pt x="399" y="574"/>
                  </a:lnTo>
                  <a:close/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5033963" y="-1957388"/>
              <a:ext cx="1824038" cy="793750"/>
            </a:xfrm>
            <a:custGeom>
              <a:avLst/>
              <a:gdLst>
                <a:gd name="T0" fmla="*/ 1988 w 2048"/>
                <a:gd name="T1" fmla="*/ 0 h 891"/>
                <a:gd name="T2" fmla="*/ 1345 w 2048"/>
                <a:gd name="T3" fmla="*/ 0 h 891"/>
                <a:gd name="T4" fmla="*/ 1093 w 2048"/>
                <a:gd name="T5" fmla="*/ 252 h 891"/>
                <a:gd name="T6" fmla="*/ 1345 w 2048"/>
                <a:gd name="T7" fmla="*/ 505 h 891"/>
                <a:gd name="T8" fmla="*/ 1478 w 2048"/>
                <a:gd name="T9" fmla="*/ 638 h 891"/>
                <a:gd name="T10" fmla="*/ 1345 w 2048"/>
                <a:gd name="T11" fmla="*/ 771 h 891"/>
                <a:gd name="T12" fmla="*/ 60 w 2048"/>
                <a:gd name="T13" fmla="*/ 771 h 891"/>
                <a:gd name="T14" fmla="*/ 0 w 2048"/>
                <a:gd name="T15" fmla="*/ 831 h 891"/>
                <a:gd name="T16" fmla="*/ 60 w 2048"/>
                <a:gd name="T17" fmla="*/ 891 h 891"/>
                <a:gd name="T18" fmla="*/ 1345 w 2048"/>
                <a:gd name="T19" fmla="*/ 891 h 891"/>
                <a:gd name="T20" fmla="*/ 1598 w 2048"/>
                <a:gd name="T21" fmla="*/ 638 h 891"/>
                <a:gd name="T22" fmla="*/ 1345 w 2048"/>
                <a:gd name="T23" fmla="*/ 385 h 891"/>
                <a:gd name="T24" fmla="*/ 1213 w 2048"/>
                <a:gd name="T25" fmla="*/ 252 h 891"/>
                <a:gd name="T26" fmla="*/ 1345 w 2048"/>
                <a:gd name="T27" fmla="*/ 120 h 891"/>
                <a:gd name="T28" fmla="*/ 1988 w 2048"/>
                <a:gd name="T29" fmla="*/ 120 h 891"/>
                <a:gd name="T30" fmla="*/ 2048 w 2048"/>
                <a:gd name="T31" fmla="*/ 60 h 891"/>
                <a:gd name="T32" fmla="*/ 1988 w 2048"/>
                <a:gd name="T33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8" h="891">
                  <a:moveTo>
                    <a:pt x="1988" y="0"/>
                  </a:moveTo>
                  <a:cubicBezTo>
                    <a:pt x="1345" y="0"/>
                    <a:pt x="1345" y="0"/>
                    <a:pt x="1345" y="0"/>
                  </a:cubicBezTo>
                  <a:cubicBezTo>
                    <a:pt x="1206" y="0"/>
                    <a:pt x="1093" y="113"/>
                    <a:pt x="1093" y="252"/>
                  </a:cubicBezTo>
                  <a:cubicBezTo>
                    <a:pt x="1093" y="392"/>
                    <a:pt x="1206" y="505"/>
                    <a:pt x="1345" y="505"/>
                  </a:cubicBezTo>
                  <a:cubicBezTo>
                    <a:pt x="1419" y="505"/>
                    <a:pt x="1478" y="565"/>
                    <a:pt x="1478" y="638"/>
                  </a:cubicBezTo>
                  <a:cubicBezTo>
                    <a:pt x="1478" y="711"/>
                    <a:pt x="1419" y="771"/>
                    <a:pt x="1345" y="771"/>
                  </a:cubicBezTo>
                  <a:cubicBezTo>
                    <a:pt x="60" y="771"/>
                    <a:pt x="60" y="771"/>
                    <a:pt x="60" y="771"/>
                  </a:cubicBezTo>
                  <a:cubicBezTo>
                    <a:pt x="27" y="771"/>
                    <a:pt x="0" y="798"/>
                    <a:pt x="0" y="831"/>
                  </a:cubicBezTo>
                  <a:cubicBezTo>
                    <a:pt x="0" y="864"/>
                    <a:pt x="27" y="891"/>
                    <a:pt x="60" y="891"/>
                  </a:cubicBezTo>
                  <a:cubicBezTo>
                    <a:pt x="1345" y="891"/>
                    <a:pt x="1345" y="891"/>
                    <a:pt x="1345" y="891"/>
                  </a:cubicBezTo>
                  <a:cubicBezTo>
                    <a:pt x="1485" y="891"/>
                    <a:pt x="1598" y="777"/>
                    <a:pt x="1598" y="638"/>
                  </a:cubicBezTo>
                  <a:cubicBezTo>
                    <a:pt x="1598" y="499"/>
                    <a:pt x="1485" y="385"/>
                    <a:pt x="1345" y="385"/>
                  </a:cubicBezTo>
                  <a:cubicBezTo>
                    <a:pt x="1272" y="385"/>
                    <a:pt x="1213" y="326"/>
                    <a:pt x="1213" y="252"/>
                  </a:cubicBezTo>
                  <a:cubicBezTo>
                    <a:pt x="1213" y="179"/>
                    <a:pt x="1272" y="120"/>
                    <a:pt x="1345" y="120"/>
                  </a:cubicBezTo>
                  <a:cubicBezTo>
                    <a:pt x="1988" y="120"/>
                    <a:pt x="1988" y="120"/>
                    <a:pt x="1988" y="120"/>
                  </a:cubicBezTo>
                  <a:cubicBezTo>
                    <a:pt x="2021" y="120"/>
                    <a:pt x="2048" y="93"/>
                    <a:pt x="2048" y="60"/>
                  </a:cubicBezTo>
                  <a:cubicBezTo>
                    <a:pt x="2048" y="27"/>
                    <a:pt x="2021" y="0"/>
                    <a:pt x="1988" y="0"/>
                  </a:cubicBezTo>
                  <a:close/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2544" y="2153351"/>
            <a:ext cx="657548" cy="579438"/>
            <a:chOff x="2547938" y="5792788"/>
            <a:chExt cx="735012" cy="647700"/>
          </a:xfrm>
        </p:grpSpPr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2547938" y="5792788"/>
              <a:ext cx="735012" cy="647700"/>
            </a:xfrm>
            <a:custGeom>
              <a:avLst/>
              <a:gdLst>
                <a:gd name="T0" fmla="*/ 2033 w 2064"/>
                <a:gd name="T1" fmla="*/ 1562 h 1819"/>
                <a:gd name="T2" fmla="*/ 1181 w 2064"/>
                <a:gd name="T3" fmla="*/ 86 h 1819"/>
                <a:gd name="T4" fmla="*/ 1032 w 2064"/>
                <a:gd name="T5" fmla="*/ 0 h 1819"/>
                <a:gd name="T6" fmla="*/ 883 w 2064"/>
                <a:gd name="T7" fmla="*/ 86 h 1819"/>
                <a:gd name="T8" fmla="*/ 31 w 2064"/>
                <a:gd name="T9" fmla="*/ 1562 h 1819"/>
                <a:gd name="T10" fmla="*/ 31 w 2064"/>
                <a:gd name="T11" fmla="*/ 1733 h 1819"/>
                <a:gd name="T12" fmla="*/ 180 w 2064"/>
                <a:gd name="T13" fmla="*/ 1819 h 1819"/>
                <a:gd name="T14" fmla="*/ 1884 w 2064"/>
                <a:gd name="T15" fmla="*/ 1819 h 1819"/>
                <a:gd name="T16" fmla="*/ 2033 w 2064"/>
                <a:gd name="T17" fmla="*/ 1733 h 1819"/>
                <a:gd name="T18" fmla="*/ 2033 w 2064"/>
                <a:gd name="T19" fmla="*/ 1562 h 1819"/>
                <a:gd name="T20" fmla="*/ 1981 w 2064"/>
                <a:gd name="T21" fmla="*/ 1703 h 1819"/>
                <a:gd name="T22" fmla="*/ 1884 w 2064"/>
                <a:gd name="T23" fmla="*/ 1759 h 1819"/>
                <a:gd name="T24" fmla="*/ 180 w 2064"/>
                <a:gd name="T25" fmla="*/ 1759 h 1819"/>
                <a:gd name="T26" fmla="*/ 83 w 2064"/>
                <a:gd name="T27" fmla="*/ 1703 h 1819"/>
                <a:gd name="T28" fmla="*/ 83 w 2064"/>
                <a:gd name="T29" fmla="*/ 1592 h 1819"/>
                <a:gd name="T30" fmla="*/ 935 w 2064"/>
                <a:gd name="T31" fmla="*/ 116 h 1819"/>
                <a:gd name="T32" fmla="*/ 1032 w 2064"/>
                <a:gd name="T33" fmla="*/ 60 h 1819"/>
                <a:gd name="T34" fmla="*/ 1129 w 2064"/>
                <a:gd name="T35" fmla="*/ 116 h 1819"/>
                <a:gd name="T36" fmla="*/ 1981 w 2064"/>
                <a:gd name="T37" fmla="*/ 1592 h 1819"/>
                <a:gd name="T38" fmla="*/ 1981 w 2064"/>
                <a:gd name="T39" fmla="*/ 1703 h 1819"/>
                <a:gd name="T40" fmla="*/ 1981 w 2064"/>
                <a:gd name="T41" fmla="*/ 1703 h 1819"/>
                <a:gd name="T42" fmla="*/ 1981 w 2064"/>
                <a:gd name="T43" fmla="*/ 1703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4" h="1819">
                  <a:moveTo>
                    <a:pt x="2033" y="1562"/>
                  </a:moveTo>
                  <a:cubicBezTo>
                    <a:pt x="1181" y="86"/>
                    <a:pt x="1181" y="86"/>
                    <a:pt x="1181" y="86"/>
                  </a:cubicBezTo>
                  <a:cubicBezTo>
                    <a:pt x="1150" y="32"/>
                    <a:pt x="1094" y="0"/>
                    <a:pt x="1032" y="0"/>
                  </a:cubicBezTo>
                  <a:cubicBezTo>
                    <a:pt x="970" y="0"/>
                    <a:pt x="914" y="32"/>
                    <a:pt x="883" y="86"/>
                  </a:cubicBezTo>
                  <a:cubicBezTo>
                    <a:pt x="31" y="1562"/>
                    <a:pt x="31" y="1562"/>
                    <a:pt x="31" y="1562"/>
                  </a:cubicBezTo>
                  <a:cubicBezTo>
                    <a:pt x="0" y="1615"/>
                    <a:pt x="0" y="1680"/>
                    <a:pt x="31" y="1733"/>
                  </a:cubicBezTo>
                  <a:cubicBezTo>
                    <a:pt x="62" y="1787"/>
                    <a:pt x="118" y="1819"/>
                    <a:pt x="180" y="1819"/>
                  </a:cubicBezTo>
                  <a:cubicBezTo>
                    <a:pt x="1884" y="1819"/>
                    <a:pt x="1884" y="1819"/>
                    <a:pt x="1884" y="1819"/>
                  </a:cubicBezTo>
                  <a:cubicBezTo>
                    <a:pt x="1946" y="1819"/>
                    <a:pt x="2002" y="1787"/>
                    <a:pt x="2033" y="1733"/>
                  </a:cubicBezTo>
                  <a:cubicBezTo>
                    <a:pt x="2064" y="1680"/>
                    <a:pt x="2064" y="1615"/>
                    <a:pt x="2033" y="1562"/>
                  </a:cubicBezTo>
                  <a:close/>
                  <a:moveTo>
                    <a:pt x="1981" y="1703"/>
                  </a:moveTo>
                  <a:cubicBezTo>
                    <a:pt x="1961" y="1738"/>
                    <a:pt x="1924" y="1759"/>
                    <a:pt x="1884" y="1759"/>
                  </a:cubicBezTo>
                  <a:cubicBezTo>
                    <a:pt x="180" y="1759"/>
                    <a:pt x="180" y="1759"/>
                    <a:pt x="180" y="1759"/>
                  </a:cubicBezTo>
                  <a:cubicBezTo>
                    <a:pt x="140" y="1759"/>
                    <a:pt x="103" y="1738"/>
                    <a:pt x="83" y="1703"/>
                  </a:cubicBezTo>
                  <a:cubicBezTo>
                    <a:pt x="63" y="1668"/>
                    <a:pt x="63" y="1627"/>
                    <a:pt x="83" y="1592"/>
                  </a:cubicBezTo>
                  <a:cubicBezTo>
                    <a:pt x="935" y="116"/>
                    <a:pt x="935" y="116"/>
                    <a:pt x="935" y="116"/>
                  </a:cubicBezTo>
                  <a:cubicBezTo>
                    <a:pt x="956" y="81"/>
                    <a:pt x="992" y="60"/>
                    <a:pt x="1032" y="60"/>
                  </a:cubicBezTo>
                  <a:cubicBezTo>
                    <a:pt x="1072" y="60"/>
                    <a:pt x="1108" y="81"/>
                    <a:pt x="1129" y="116"/>
                  </a:cubicBezTo>
                  <a:cubicBezTo>
                    <a:pt x="1981" y="1592"/>
                    <a:pt x="1981" y="1592"/>
                    <a:pt x="1981" y="1592"/>
                  </a:cubicBezTo>
                  <a:cubicBezTo>
                    <a:pt x="2001" y="1627"/>
                    <a:pt x="2001" y="1668"/>
                    <a:pt x="1981" y="1703"/>
                  </a:cubicBezTo>
                  <a:close/>
                  <a:moveTo>
                    <a:pt x="1981" y="1703"/>
                  </a:moveTo>
                  <a:cubicBezTo>
                    <a:pt x="1981" y="1703"/>
                    <a:pt x="1981" y="1703"/>
                    <a:pt x="1981" y="1703"/>
                  </a:cubicBezTo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2947988" y="5957888"/>
              <a:ext cx="250825" cy="414338"/>
            </a:xfrm>
            <a:custGeom>
              <a:avLst/>
              <a:gdLst>
                <a:gd name="T0" fmla="*/ 60 w 702"/>
                <a:gd name="T1" fmla="*/ 19 h 1166"/>
                <a:gd name="T2" fmla="*/ 19 w 702"/>
                <a:gd name="T3" fmla="*/ 8 h 1166"/>
                <a:gd name="T4" fmla="*/ 8 w 702"/>
                <a:gd name="T5" fmla="*/ 49 h 1166"/>
                <a:gd name="T6" fmla="*/ 618 w 702"/>
                <a:gd name="T7" fmla="*/ 1106 h 1166"/>
                <a:gd name="T8" fmla="*/ 130 w 702"/>
                <a:gd name="T9" fmla="*/ 1106 h 1166"/>
                <a:gd name="T10" fmla="*/ 100 w 702"/>
                <a:gd name="T11" fmla="*/ 1136 h 1166"/>
                <a:gd name="T12" fmla="*/ 130 w 702"/>
                <a:gd name="T13" fmla="*/ 1166 h 1166"/>
                <a:gd name="T14" fmla="*/ 670 w 702"/>
                <a:gd name="T15" fmla="*/ 1166 h 1166"/>
                <a:gd name="T16" fmla="*/ 696 w 702"/>
                <a:gd name="T17" fmla="*/ 1151 h 1166"/>
                <a:gd name="T18" fmla="*/ 696 w 702"/>
                <a:gd name="T19" fmla="*/ 1121 h 1166"/>
                <a:gd name="T20" fmla="*/ 60 w 702"/>
                <a:gd name="T21" fmla="*/ 19 h 1166"/>
                <a:gd name="T22" fmla="*/ 60 w 702"/>
                <a:gd name="T23" fmla="*/ 19 h 1166"/>
                <a:gd name="T24" fmla="*/ 60 w 702"/>
                <a:gd name="T25" fmla="*/ 19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2" h="1166">
                  <a:moveTo>
                    <a:pt x="60" y="19"/>
                  </a:moveTo>
                  <a:cubicBezTo>
                    <a:pt x="52" y="5"/>
                    <a:pt x="34" y="0"/>
                    <a:pt x="19" y="8"/>
                  </a:cubicBezTo>
                  <a:cubicBezTo>
                    <a:pt x="5" y="17"/>
                    <a:pt x="0" y="35"/>
                    <a:pt x="8" y="49"/>
                  </a:cubicBezTo>
                  <a:cubicBezTo>
                    <a:pt x="618" y="1106"/>
                    <a:pt x="618" y="1106"/>
                    <a:pt x="618" y="1106"/>
                  </a:cubicBezTo>
                  <a:cubicBezTo>
                    <a:pt x="130" y="1106"/>
                    <a:pt x="130" y="1106"/>
                    <a:pt x="130" y="1106"/>
                  </a:cubicBezTo>
                  <a:cubicBezTo>
                    <a:pt x="114" y="1106"/>
                    <a:pt x="100" y="1119"/>
                    <a:pt x="100" y="1136"/>
                  </a:cubicBezTo>
                  <a:cubicBezTo>
                    <a:pt x="100" y="1152"/>
                    <a:pt x="114" y="1166"/>
                    <a:pt x="130" y="1166"/>
                  </a:cubicBezTo>
                  <a:cubicBezTo>
                    <a:pt x="670" y="1166"/>
                    <a:pt x="670" y="1166"/>
                    <a:pt x="670" y="1166"/>
                  </a:cubicBezTo>
                  <a:cubicBezTo>
                    <a:pt x="681" y="1166"/>
                    <a:pt x="691" y="1160"/>
                    <a:pt x="696" y="1151"/>
                  </a:cubicBezTo>
                  <a:cubicBezTo>
                    <a:pt x="702" y="1141"/>
                    <a:pt x="702" y="1130"/>
                    <a:pt x="696" y="1121"/>
                  </a:cubicBezTo>
                  <a:lnTo>
                    <a:pt x="60" y="19"/>
                  </a:lnTo>
                  <a:close/>
                  <a:moveTo>
                    <a:pt x="60" y="19"/>
                  </a:moveTo>
                  <a:cubicBezTo>
                    <a:pt x="60" y="19"/>
                    <a:pt x="60" y="19"/>
                    <a:pt x="60" y="19"/>
                  </a:cubicBezTo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2632075" y="5880101"/>
              <a:ext cx="317500" cy="492125"/>
            </a:xfrm>
            <a:custGeom>
              <a:avLst/>
              <a:gdLst>
                <a:gd name="T0" fmla="*/ 572 w 891"/>
                <a:gd name="T1" fmla="*/ 1324 h 1384"/>
                <a:gd name="T2" fmla="*/ 84 w 891"/>
                <a:gd name="T3" fmla="*/ 1324 h 1384"/>
                <a:gd name="T4" fmla="*/ 796 w 891"/>
                <a:gd name="T5" fmla="*/ 90 h 1384"/>
                <a:gd name="T6" fmla="*/ 831 w 891"/>
                <a:gd name="T7" fmla="*/ 150 h 1384"/>
                <a:gd name="T8" fmla="*/ 872 w 891"/>
                <a:gd name="T9" fmla="*/ 161 h 1384"/>
                <a:gd name="T10" fmla="*/ 883 w 891"/>
                <a:gd name="T11" fmla="*/ 120 h 1384"/>
                <a:gd name="T12" fmla="*/ 822 w 891"/>
                <a:gd name="T13" fmla="*/ 15 h 1384"/>
                <a:gd name="T14" fmla="*/ 796 w 891"/>
                <a:gd name="T15" fmla="*/ 0 h 1384"/>
                <a:gd name="T16" fmla="*/ 770 w 891"/>
                <a:gd name="T17" fmla="*/ 15 h 1384"/>
                <a:gd name="T18" fmla="*/ 6 w 891"/>
                <a:gd name="T19" fmla="*/ 1339 h 1384"/>
                <a:gd name="T20" fmla="*/ 6 w 891"/>
                <a:gd name="T21" fmla="*/ 1369 h 1384"/>
                <a:gd name="T22" fmla="*/ 32 w 891"/>
                <a:gd name="T23" fmla="*/ 1384 h 1384"/>
                <a:gd name="T24" fmla="*/ 572 w 891"/>
                <a:gd name="T25" fmla="*/ 1384 h 1384"/>
                <a:gd name="T26" fmla="*/ 602 w 891"/>
                <a:gd name="T27" fmla="*/ 1354 h 1384"/>
                <a:gd name="T28" fmla="*/ 572 w 891"/>
                <a:gd name="T29" fmla="*/ 1324 h 1384"/>
                <a:gd name="T30" fmla="*/ 572 w 891"/>
                <a:gd name="T31" fmla="*/ 1324 h 1384"/>
                <a:gd name="T32" fmla="*/ 572 w 891"/>
                <a:gd name="T33" fmla="*/ 132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1" h="1384">
                  <a:moveTo>
                    <a:pt x="572" y="1324"/>
                  </a:moveTo>
                  <a:cubicBezTo>
                    <a:pt x="84" y="1324"/>
                    <a:pt x="84" y="1324"/>
                    <a:pt x="84" y="1324"/>
                  </a:cubicBezTo>
                  <a:cubicBezTo>
                    <a:pt x="796" y="90"/>
                    <a:pt x="796" y="90"/>
                    <a:pt x="796" y="90"/>
                  </a:cubicBezTo>
                  <a:cubicBezTo>
                    <a:pt x="831" y="150"/>
                    <a:pt x="831" y="150"/>
                    <a:pt x="831" y="150"/>
                  </a:cubicBezTo>
                  <a:cubicBezTo>
                    <a:pt x="839" y="165"/>
                    <a:pt x="857" y="170"/>
                    <a:pt x="872" y="161"/>
                  </a:cubicBezTo>
                  <a:cubicBezTo>
                    <a:pt x="886" y="153"/>
                    <a:pt x="891" y="135"/>
                    <a:pt x="883" y="120"/>
                  </a:cubicBezTo>
                  <a:cubicBezTo>
                    <a:pt x="822" y="15"/>
                    <a:pt x="822" y="15"/>
                    <a:pt x="822" y="15"/>
                  </a:cubicBezTo>
                  <a:cubicBezTo>
                    <a:pt x="817" y="6"/>
                    <a:pt x="807" y="0"/>
                    <a:pt x="796" y="0"/>
                  </a:cubicBezTo>
                  <a:cubicBezTo>
                    <a:pt x="785" y="0"/>
                    <a:pt x="775" y="6"/>
                    <a:pt x="770" y="15"/>
                  </a:cubicBezTo>
                  <a:cubicBezTo>
                    <a:pt x="6" y="1339"/>
                    <a:pt x="6" y="1339"/>
                    <a:pt x="6" y="1339"/>
                  </a:cubicBezTo>
                  <a:cubicBezTo>
                    <a:pt x="0" y="1348"/>
                    <a:pt x="0" y="1359"/>
                    <a:pt x="6" y="1369"/>
                  </a:cubicBezTo>
                  <a:cubicBezTo>
                    <a:pt x="11" y="1378"/>
                    <a:pt x="21" y="1384"/>
                    <a:pt x="32" y="1384"/>
                  </a:cubicBezTo>
                  <a:cubicBezTo>
                    <a:pt x="572" y="1384"/>
                    <a:pt x="572" y="1384"/>
                    <a:pt x="572" y="1384"/>
                  </a:cubicBezTo>
                  <a:cubicBezTo>
                    <a:pt x="588" y="1384"/>
                    <a:pt x="602" y="1370"/>
                    <a:pt x="602" y="1354"/>
                  </a:cubicBezTo>
                  <a:cubicBezTo>
                    <a:pt x="602" y="1337"/>
                    <a:pt x="588" y="1324"/>
                    <a:pt x="572" y="1324"/>
                  </a:cubicBezTo>
                  <a:close/>
                  <a:moveTo>
                    <a:pt x="572" y="1324"/>
                  </a:moveTo>
                  <a:cubicBezTo>
                    <a:pt x="572" y="1324"/>
                    <a:pt x="572" y="1324"/>
                    <a:pt x="572" y="1324"/>
                  </a:cubicBezTo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2870200" y="6292851"/>
              <a:ext cx="90487" cy="90488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193 h 253"/>
                <a:gd name="T12" fmla="*/ 60 w 252"/>
                <a:gd name="T13" fmla="*/ 127 h 253"/>
                <a:gd name="T14" fmla="*/ 126 w 252"/>
                <a:gd name="T15" fmla="*/ 60 h 253"/>
                <a:gd name="T16" fmla="*/ 192 w 252"/>
                <a:gd name="T17" fmla="*/ 127 h 253"/>
                <a:gd name="T18" fmla="*/ 126 w 252"/>
                <a:gd name="T19" fmla="*/ 193 h 253"/>
                <a:gd name="T20" fmla="*/ 126 w 252"/>
                <a:gd name="T21" fmla="*/ 193 h 253"/>
                <a:gd name="T22" fmla="*/ 126 w 252"/>
                <a:gd name="T23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6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193"/>
                  </a:moveTo>
                  <a:cubicBezTo>
                    <a:pt x="89" y="193"/>
                    <a:pt x="60" y="163"/>
                    <a:pt x="60" y="127"/>
                  </a:cubicBezTo>
                  <a:cubicBezTo>
                    <a:pt x="60" y="90"/>
                    <a:pt x="89" y="60"/>
                    <a:pt x="126" y="60"/>
                  </a:cubicBezTo>
                  <a:cubicBezTo>
                    <a:pt x="163" y="60"/>
                    <a:pt x="192" y="90"/>
                    <a:pt x="192" y="127"/>
                  </a:cubicBezTo>
                  <a:cubicBezTo>
                    <a:pt x="192" y="163"/>
                    <a:pt x="163" y="193"/>
                    <a:pt x="126" y="193"/>
                  </a:cubicBezTo>
                  <a:close/>
                  <a:moveTo>
                    <a:pt x="126" y="193"/>
                  </a:moveTo>
                  <a:cubicBezTo>
                    <a:pt x="126" y="193"/>
                    <a:pt x="126" y="193"/>
                    <a:pt x="126" y="193"/>
                  </a:cubicBezTo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2870200" y="6030913"/>
              <a:ext cx="88900" cy="238125"/>
            </a:xfrm>
            <a:custGeom>
              <a:avLst/>
              <a:gdLst>
                <a:gd name="T0" fmla="*/ 63 w 250"/>
                <a:gd name="T1" fmla="*/ 0 h 669"/>
                <a:gd name="T2" fmla="*/ 18 w 250"/>
                <a:gd name="T3" fmla="*/ 19 h 669"/>
                <a:gd name="T4" fmla="*/ 1 w 250"/>
                <a:gd name="T5" fmla="*/ 65 h 669"/>
                <a:gd name="T6" fmla="*/ 29 w 250"/>
                <a:gd name="T7" fmla="*/ 610 h 669"/>
                <a:gd name="T8" fmla="*/ 91 w 250"/>
                <a:gd name="T9" fmla="*/ 669 h 669"/>
                <a:gd name="T10" fmla="*/ 159 w 250"/>
                <a:gd name="T11" fmla="*/ 669 h 669"/>
                <a:gd name="T12" fmla="*/ 221 w 250"/>
                <a:gd name="T13" fmla="*/ 610 h 669"/>
                <a:gd name="T14" fmla="*/ 249 w 250"/>
                <a:gd name="T15" fmla="*/ 65 h 669"/>
                <a:gd name="T16" fmla="*/ 232 w 250"/>
                <a:gd name="T17" fmla="*/ 19 h 669"/>
                <a:gd name="T18" fmla="*/ 187 w 250"/>
                <a:gd name="T19" fmla="*/ 0 h 669"/>
                <a:gd name="T20" fmla="*/ 63 w 250"/>
                <a:gd name="T21" fmla="*/ 0 h 669"/>
                <a:gd name="T22" fmla="*/ 189 w 250"/>
                <a:gd name="T23" fmla="*/ 62 h 669"/>
                <a:gd name="T24" fmla="*/ 161 w 250"/>
                <a:gd name="T25" fmla="*/ 607 h 669"/>
                <a:gd name="T26" fmla="*/ 159 w 250"/>
                <a:gd name="T27" fmla="*/ 609 h 669"/>
                <a:gd name="T28" fmla="*/ 91 w 250"/>
                <a:gd name="T29" fmla="*/ 609 h 669"/>
                <a:gd name="T30" fmla="*/ 89 w 250"/>
                <a:gd name="T31" fmla="*/ 607 h 669"/>
                <a:gd name="T32" fmla="*/ 61 w 250"/>
                <a:gd name="T33" fmla="*/ 62 h 669"/>
                <a:gd name="T34" fmla="*/ 61 w 250"/>
                <a:gd name="T35" fmla="*/ 61 h 669"/>
                <a:gd name="T36" fmla="*/ 63 w 250"/>
                <a:gd name="T37" fmla="*/ 60 h 669"/>
                <a:gd name="T38" fmla="*/ 187 w 250"/>
                <a:gd name="T39" fmla="*/ 60 h 669"/>
                <a:gd name="T40" fmla="*/ 189 w 250"/>
                <a:gd name="T41" fmla="*/ 61 h 669"/>
                <a:gd name="T42" fmla="*/ 189 w 250"/>
                <a:gd name="T43" fmla="*/ 62 h 669"/>
                <a:gd name="T44" fmla="*/ 189 w 250"/>
                <a:gd name="T45" fmla="*/ 62 h 669"/>
                <a:gd name="T46" fmla="*/ 189 w 250"/>
                <a:gd name="T47" fmla="*/ 6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669">
                  <a:moveTo>
                    <a:pt x="63" y="0"/>
                  </a:moveTo>
                  <a:cubicBezTo>
                    <a:pt x="46" y="0"/>
                    <a:pt x="29" y="7"/>
                    <a:pt x="18" y="19"/>
                  </a:cubicBezTo>
                  <a:cubicBezTo>
                    <a:pt x="6" y="32"/>
                    <a:pt x="0" y="48"/>
                    <a:pt x="1" y="65"/>
                  </a:cubicBezTo>
                  <a:cubicBezTo>
                    <a:pt x="29" y="610"/>
                    <a:pt x="29" y="610"/>
                    <a:pt x="29" y="610"/>
                  </a:cubicBezTo>
                  <a:cubicBezTo>
                    <a:pt x="31" y="643"/>
                    <a:pt x="58" y="669"/>
                    <a:pt x="91" y="669"/>
                  </a:cubicBezTo>
                  <a:cubicBezTo>
                    <a:pt x="159" y="669"/>
                    <a:pt x="159" y="669"/>
                    <a:pt x="159" y="669"/>
                  </a:cubicBezTo>
                  <a:cubicBezTo>
                    <a:pt x="192" y="669"/>
                    <a:pt x="219" y="643"/>
                    <a:pt x="221" y="610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50" y="48"/>
                    <a:pt x="244" y="32"/>
                    <a:pt x="232" y="19"/>
                  </a:cubicBezTo>
                  <a:cubicBezTo>
                    <a:pt x="221" y="7"/>
                    <a:pt x="204" y="0"/>
                    <a:pt x="187" y="0"/>
                  </a:cubicBezTo>
                  <a:lnTo>
                    <a:pt x="63" y="0"/>
                  </a:lnTo>
                  <a:close/>
                  <a:moveTo>
                    <a:pt x="189" y="62"/>
                  </a:moveTo>
                  <a:cubicBezTo>
                    <a:pt x="161" y="607"/>
                    <a:pt x="161" y="607"/>
                    <a:pt x="161" y="607"/>
                  </a:cubicBezTo>
                  <a:cubicBezTo>
                    <a:pt x="161" y="608"/>
                    <a:pt x="160" y="609"/>
                    <a:pt x="159" y="609"/>
                  </a:cubicBezTo>
                  <a:cubicBezTo>
                    <a:pt x="91" y="609"/>
                    <a:pt x="91" y="609"/>
                    <a:pt x="91" y="609"/>
                  </a:cubicBezTo>
                  <a:cubicBezTo>
                    <a:pt x="90" y="609"/>
                    <a:pt x="89" y="608"/>
                    <a:pt x="89" y="607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0" y="61"/>
                    <a:pt x="61" y="61"/>
                  </a:cubicBezTo>
                  <a:cubicBezTo>
                    <a:pt x="62" y="60"/>
                    <a:pt x="62" y="60"/>
                    <a:pt x="63" y="60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88" y="60"/>
                    <a:pt x="188" y="60"/>
                    <a:pt x="189" y="61"/>
                  </a:cubicBezTo>
                  <a:cubicBezTo>
                    <a:pt x="190" y="61"/>
                    <a:pt x="189" y="62"/>
                    <a:pt x="189" y="62"/>
                  </a:cubicBezTo>
                  <a:close/>
                  <a:moveTo>
                    <a:pt x="189" y="62"/>
                  </a:moveTo>
                  <a:cubicBezTo>
                    <a:pt x="189" y="62"/>
                    <a:pt x="189" y="62"/>
                    <a:pt x="189" y="62"/>
                  </a:cubicBezTo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9873" y="3430724"/>
            <a:ext cx="682891" cy="681573"/>
            <a:chOff x="2566988" y="4791075"/>
            <a:chExt cx="3289299" cy="3282950"/>
          </a:xfrm>
          <a:solidFill>
            <a:srgbClr val="17B3E2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2566988" y="4791075"/>
              <a:ext cx="2736850" cy="2052637"/>
            </a:xfrm>
            <a:custGeom>
              <a:avLst/>
              <a:gdLst>
                <a:gd name="T0" fmla="*/ 683 w 1707"/>
                <a:gd name="T1" fmla="*/ 1280 h 1280"/>
                <a:gd name="T2" fmla="*/ 128 w 1707"/>
                <a:gd name="T3" fmla="*/ 1280 h 1280"/>
                <a:gd name="T4" fmla="*/ 0 w 1707"/>
                <a:gd name="T5" fmla="*/ 1152 h 1280"/>
                <a:gd name="T6" fmla="*/ 0 w 1707"/>
                <a:gd name="T7" fmla="*/ 128 h 1280"/>
                <a:gd name="T8" fmla="*/ 128 w 1707"/>
                <a:gd name="T9" fmla="*/ 0 h 1280"/>
                <a:gd name="T10" fmla="*/ 1579 w 1707"/>
                <a:gd name="T11" fmla="*/ 0 h 1280"/>
                <a:gd name="T12" fmla="*/ 1707 w 1707"/>
                <a:gd name="T13" fmla="*/ 128 h 1280"/>
                <a:gd name="T14" fmla="*/ 1707 w 1707"/>
                <a:gd name="T15" fmla="*/ 896 h 1280"/>
                <a:gd name="T16" fmla="*/ 1621 w 1707"/>
                <a:gd name="T17" fmla="*/ 896 h 1280"/>
                <a:gd name="T18" fmla="*/ 1621 w 1707"/>
                <a:gd name="T19" fmla="*/ 128 h 1280"/>
                <a:gd name="T20" fmla="*/ 1579 w 1707"/>
                <a:gd name="T21" fmla="*/ 85 h 1280"/>
                <a:gd name="T22" fmla="*/ 128 w 1707"/>
                <a:gd name="T23" fmla="*/ 85 h 1280"/>
                <a:gd name="T24" fmla="*/ 85 w 1707"/>
                <a:gd name="T25" fmla="*/ 128 h 1280"/>
                <a:gd name="T26" fmla="*/ 85 w 1707"/>
                <a:gd name="T27" fmla="*/ 1152 h 1280"/>
                <a:gd name="T28" fmla="*/ 128 w 1707"/>
                <a:gd name="T29" fmla="*/ 1195 h 1280"/>
                <a:gd name="T30" fmla="*/ 683 w 1707"/>
                <a:gd name="T31" fmla="*/ 1195 h 1280"/>
                <a:gd name="T32" fmla="*/ 683 w 1707"/>
                <a:gd name="T33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7" h="1280">
                  <a:moveTo>
                    <a:pt x="683" y="1280"/>
                  </a:moveTo>
                  <a:cubicBezTo>
                    <a:pt x="128" y="1280"/>
                    <a:pt x="128" y="1280"/>
                    <a:pt x="128" y="1280"/>
                  </a:cubicBezTo>
                  <a:cubicBezTo>
                    <a:pt x="57" y="1280"/>
                    <a:pt x="0" y="1223"/>
                    <a:pt x="0" y="115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579" y="0"/>
                    <a:pt x="1579" y="0"/>
                    <a:pt x="1579" y="0"/>
                  </a:cubicBezTo>
                  <a:cubicBezTo>
                    <a:pt x="1649" y="0"/>
                    <a:pt x="1707" y="57"/>
                    <a:pt x="1707" y="128"/>
                  </a:cubicBezTo>
                  <a:cubicBezTo>
                    <a:pt x="1707" y="896"/>
                    <a:pt x="1707" y="896"/>
                    <a:pt x="1707" y="896"/>
                  </a:cubicBezTo>
                  <a:cubicBezTo>
                    <a:pt x="1621" y="896"/>
                    <a:pt x="1621" y="896"/>
                    <a:pt x="1621" y="896"/>
                  </a:cubicBezTo>
                  <a:cubicBezTo>
                    <a:pt x="1621" y="128"/>
                    <a:pt x="1621" y="128"/>
                    <a:pt x="1621" y="128"/>
                  </a:cubicBezTo>
                  <a:cubicBezTo>
                    <a:pt x="1621" y="104"/>
                    <a:pt x="1602" y="85"/>
                    <a:pt x="1579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04" y="85"/>
                    <a:pt x="85" y="104"/>
                    <a:pt x="85" y="128"/>
                  </a:cubicBezTo>
                  <a:cubicBezTo>
                    <a:pt x="85" y="1152"/>
                    <a:pt x="85" y="1152"/>
                    <a:pt x="85" y="1152"/>
                  </a:cubicBezTo>
                  <a:cubicBezTo>
                    <a:pt x="85" y="1176"/>
                    <a:pt x="104" y="1195"/>
                    <a:pt x="128" y="1195"/>
                  </a:cubicBezTo>
                  <a:cubicBezTo>
                    <a:pt x="683" y="1195"/>
                    <a:pt x="683" y="1195"/>
                    <a:pt x="683" y="1195"/>
                  </a:cubicBezTo>
                  <a:lnTo>
                    <a:pt x="683" y="1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387725" y="6773863"/>
              <a:ext cx="136525" cy="411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841625" y="6227763"/>
              <a:ext cx="341312" cy="341312"/>
            </a:xfrm>
            <a:custGeom>
              <a:avLst/>
              <a:gdLst>
                <a:gd name="T0" fmla="*/ 213 w 213"/>
                <a:gd name="T1" fmla="*/ 213 h 213"/>
                <a:gd name="T2" fmla="*/ 128 w 213"/>
                <a:gd name="T3" fmla="*/ 213 h 213"/>
                <a:gd name="T4" fmla="*/ 0 w 213"/>
                <a:gd name="T5" fmla="*/ 85 h 213"/>
                <a:gd name="T6" fmla="*/ 0 w 213"/>
                <a:gd name="T7" fmla="*/ 0 h 213"/>
                <a:gd name="T8" fmla="*/ 85 w 213"/>
                <a:gd name="T9" fmla="*/ 0 h 213"/>
                <a:gd name="T10" fmla="*/ 85 w 213"/>
                <a:gd name="T11" fmla="*/ 85 h 213"/>
                <a:gd name="T12" fmla="*/ 128 w 213"/>
                <a:gd name="T13" fmla="*/ 128 h 213"/>
                <a:gd name="T14" fmla="*/ 213 w 213"/>
                <a:gd name="T15" fmla="*/ 128 h 213"/>
                <a:gd name="T16" fmla="*/ 213 w 213"/>
                <a:gd name="T1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3">
                  <a:moveTo>
                    <a:pt x="213" y="213"/>
                  </a:moveTo>
                  <a:cubicBezTo>
                    <a:pt x="128" y="213"/>
                    <a:pt x="128" y="213"/>
                    <a:pt x="128" y="213"/>
                  </a:cubicBezTo>
                  <a:cubicBezTo>
                    <a:pt x="57" y="213"/>
                    <a:pt x="0" y="156"/>
                    <a:pt x="0" y="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109"/>
                    <a:pt x="104" y="128"/>
                    <a:pt x="128" y="128"/>
                  </a:cubicBezTo>
                  <a:cubicBezTo>
                    <a:pt x="213" y="128"/>
                    <a:pt x="213" y="128"/>
                    <a:pt x="213" y="128"/>
                  </a:cubicBezTo>
                  <a:lnTo>
                    <a:pt x="213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841625" y="5953125"/>
              <a:ext cx="134937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3797300" y="6022975"/>
              <a:ext cx="1558925" cy="1485900"/>
            </a:xfrm>
            <a:custGeom>
              <a:avLst/>
              <a:gdLst>
                <a:gd name="T0" fmla="*/ 464 w 972"/>
                <a:gd name="T1" fmla="*/ 927 h 927"/>
                <a:gd name="T2" fmla="*/ 0 w 972"/>
                <a:gd name="T3" fmla="*/ 464 h 927"/>
                <a:gd name="T4" fmla="*/ 463 w 972"/>
                <a:gd name="T5" fmla="*/ 0 h 927"/>
                <a:gd name="T6" fmla="*/ 791 w 972"/>
                <a:gd name="T7" fmla="*/ 136 h 927"/>
                <a:gd name="T8" fmla="*/ 791 w 972"/>
                <a:gd name="T9" fmla="*/ 791 h 927"/>
                <a:gd name="T10" fmla="*/ 464 w 972"/>
                <a:gd name="T11" fmla="*/ 927 h 927"/>
                <a:gd name="T12" fmla="*/ 464 w 972"/>
                <a:gd name="T13" fmla="*/ 85 h 927"/>
                <a:gd name="T14" fmla="*/ 85 w 972"/>
                <a:gd name="T15" fmla="*/ 463 h 927"/>
                <a:gd name="T16" fmla="*/ 463 w 972"/>
                <a:gd name="T17" fmla="*/ 842 h 927"/>
                <a:gd name="T18" fmla="*/ 842 w 972"/>
                <a:gd name="T19" fmla="*/ 464 h 927"/>
                <a:gd name="T20" fmla="*/ 731 w 972"/>
                <a:gd name="T21" fmla="*/ 196 h 927"/>
                <a:gd name="T22" fmla="*/ 464 w 972"/>
                <a:gd name="T23" fmla="*/ 8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2" h="927">
                  <a:moveTo>
                    <a:pt x="464" y="927"/>
                  </a:moveTo>
                  <a:cubicBezTo>
                    <a:pt x="208" y="927"/>
                    <a:pt x="0" y="720"/>
                    <a:pt x="0" y="464"/>
                  </a:cubicBezTo>
                  <a:cubicBezTo>
                    <a:pt x="0" y="208"/>
                    <a:pt x="207" y="0"/>
                    <a:pt x="463" y="0"/>
                  </a:cubicBezTo>
                  <a:cubicBezTo>
                    <a:pt x="586" y="0"/>
                    <a:pt x="704" y="49"/>
                    <a:pt x="791" y="136"/>
                  </a:cubicBezTo>
                  <a:cubicBezTo>
                    <a:pt x="972" y="317"/>
                    <a:pt x="972" y="610"/>
                    <a:pt x="791" y="791"/>
                  </a:cubicBezTo>
                  <a:cubicBezTo>
                    <a:pt x="704" y="878"/>
                    <a:pt x="586" y="927"/>
                    <a:pt x="464" y="927"/>
                  </a:cubicBezTo>
                  <a:close/>
                  <a:moveTo>
                    <a:pt x="464" y="85"/>
                  </a:moveTo>
                  <a:cubicBezTo>
                    <a:pt x="255" y="85"/>
                    <a:pt x="85" y="255"/>
                    <a:pt x="85" y="463"/>
                  </a:cubicBezTo>
                  <a:cubicBezTo>
                    <a:pt x="85" y="672"/>
                    <a:pt x="254" y="842"/>
                    <a:pt x="463" y="842"/>
                  </a:cubicBezTo>
                  <a:cubicBezTo>
                    <a:pt x="672" y="842"/>
                    <a:pt x="842" y="673"/>
                    <a:pt x="842" y="464"/>
                  </a:cubicBezTo>
                  <a:cubicBezTo>
                    <a:pt x="842" y="363"/>
                    <a:pt x="802" y="267"/>
                    <a:pt x="731" y="196"/>
                  </a:cubicBezTo>
                  <a:cubicBezTo>
                    <a:pt x="660" y="125"/>
                    <a:pt x="564" y="85"/>
                    <a:pt x="46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5086350" y="7316788"/>
              <a:ext cx="769937" cy="757237"/>
            </a:xfrm>
            <a:custGeom>
              <a:avLst/>
              <a:gdLst>
                <a:gd name="T0" fmla="*/ 314 w 480"/>
                <a:gd name="T1" fmla="*/ 472 h 472"/>
                <a:gd name="T2" fmla="*/ 284 w 480"/>
                <a:gd name="T3" fmla="*/ 459 h 472"/>
                <a:gd name="T4" fmla="*/ 16 w 480"/>
                <a:gd name="T5" fmla="*/ 192 h 472"/>
                <a:gd name="T6" fmla="*/ 16 w 480"/>
                <a:gd name="T7" fmla="*/ 131 h 472"/>
                <a:gd name="T8" fmla="*/ 135 w 480"/>
                <a:gd name="T9" fmla="*/ 12 h 472"/>
                <a:gd name="T10" fmla="*/ 166 w 480"/>
                <a:gd name="T11" fmla="*/ 0 h 472"/>
                <a:gd name="T12" fmla="*/ 196 w 480"/>
                <a:gd name="T13" fmla="*/ 12 h 472"/>
                <a:gd name="T14" fmla="*/ 463 w 480"/>
                <a:gd name="T15" fmla="*/ 280 h 472"/>
                <a:gd name="T16" fmla="*/ 463 w 480"/>
                <a:gd name="T17" fmla="*/ 340 h 472"/>
                <a:gd name="T18" fmla="*/ 344 w 480"/>
                <a:gd name="T19" fmla="*/ 459 h 472"/>
                <a:gd name="T20" fmla="*/ 314 w 480"/>
                <a:gd name="T21" fmla="*/ 472 h 472"/>
                <a:gd name="T22" fmla="*/ 107 w 480"/>
                <a:gd name="T23" fmla="*/ 161 h 472"/>
                <a:gd name="T24" fmla="*/ 314 w 480"/>
                <a:gd name="T25" fmla="*/ 369 h 472"/>
                <a:gd name="T26" fmla="*/ 373 w 480"/>
                <a:gd name="T27" fmla="*/ 310 h 472"/>
                <a:gd name="T28" fmla="*/ 166 w 480"/>
                <a:gd name="T29" fmla="*/ 103 h 472"/>
                <a:gd name="T30" fmla="*/ 107 w 480"/>
                <a:gd name="T31" fmla="*/ 16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0" h="472">
                  <a:moveTo>
                    <a:pt x="314" y="472"/>
                  </a:moveTo>
                  <a:cubicBezTo>
                    <a:pt x="303" y="472"/>
                    <a:pt x="292" y="468"/>
                    <a:pt x="284" y="459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0" y="175"/>
                    <a:pt x="0" y="148"/>
                    <a:pt x="16" y="13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43" y="4"/>
                    <a:pt x="154" y="0"/>
                    <a:pt x="166" y="0"/>
                  </a:cubicBezTo>
                  <a:cubicBezTo>
                    <a:pt x="177" y="0"/>
                    <a:pt x="188" y="4"/>
                    <a:pt x="196" y="12"/>
                  </a:cubicBezTo>
                  <a:cubicBezTo>
                    <a:pt x="463" y="280"/>
                    <a:pt x="463" y="280"/>
                    <a:pt x="463" y="280"/>
                  </a:cubicBezTo>
                  <a:cubicBezTo>
                    <a:pt x="480" y="297"/>
                    <a:pt x="480" y="324"/>
                    <a:pt x="463" y="340"/>
                  </a:cubicBezTo>
                  <a:cubicBezTo>
                    <a:pt x="344" y="459"/>
                    <a:pt x="344" y="459"/>
                    <a:pt x="344" y="459"/>
                  </a:cubicBezTo>
                  <a:cubicBezTo>
                    <a:pt x="336" y="467"/>
                    <a:pt x="326" y="472"/>
                    <a:pt x="314" y="472"/>
                  </a:cubicBezTo>
                  <a:close/>
                  <a:moveTo>
                    <a:pt x="107" y="161"/>
                  </a:moveTo>
                  <a:cubicBezTo>
                    <a:pt x="314" y="369"/>
                    <a:pt x="314" y="369"/>
                    <a:pt x="314" y="369"/>
                  </a:cubicBezTo>
                  <a:cubicBezTo>
                    <a:pt x="373" y="310"/>
                    <a:pt x="373" y="310"/>
                    <a:pt x="373" y="310"/>
                  </a:cubicBezTo>
                  <a:cubicBezTo>
                    <a:pt x="166" y="103"/>
                    <a:pt x="166" y="103"/>
                    <a:pt x="166" y="103"/>
                  </a:cubicBezTo>
                  <a:lnTo>
                    <a:pt x="107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4970463" y="7194550"/>
              <a:ext cx="334962" cy="334962"/>
            </a:xfrm>
            <a:custGeom>
              <a:avLst/>
              <a:gdLst>
                <a:gd name="T0" fmla="*/ 0 w 211"/>
                <a:gd name="T1" fmla="*/ 60 h 211"/>
                <a:gd name="T2" fmla="*/ 60 w 211"/>
                <a:gd name="T3" fmla="*/ 0 h 211"/>
                <a:gd name="T4" fmla="*/ 211 w 211"/>
                <a:gd name="T5" fmla="*/ 150 h 211"/>
                <a:gd name="T6" fmla="*/ 150 w 211"/>
                <a:gd name="T7" fmla="*/ 211 h 211"/>
                <a:gd name="T8" fmla="*/ 0 w 211"/>
                <a:gd name="T9" fmla="*/ 6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0" y="60"/>
                  </a:moveTo>
                  <a:lnTo>
                    <a:pt x="60" y="0"/>
                  </a:lnTo>
                  <a:lnTo>
                    <a:pt x="211" y="150"/>
                  </a:lnTo>
                  <a:lnTo>
                    <a:pt x="150" y="2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4549775" y="6296025"/>
              <a:ext cx="479425" cy="477837"/>
            </a:xfrm>
            <a:custGeom>
              <a:avLst/>
              <a:gdLst>
                <a:gd name="T0" fmla="*/ 299 w 299"/>
                <a:gd name="T1" fmla="*/ 298 h 298"/>
                <a:gd name="T2" fmla="*/ 214 w 299"/>
                <a:gd name="T3" fmla="*/ 298 h 298"/>
                <a:gd name="T4" fmla="*/ 0 w 299"/>
                <a:gd name="T5" fmla="*/ 85 h 298"/>
                <a:gd name="T6" fmla="*/ 0 w 299"/>
                <a:gd name="T7" fmla="*/ 0 h 298"/>
                <a:gd name="T8" fmla="*/ 299 w 299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98">
                  <a:moveTo>
                    <a:pt x="299" y="298"/>
                  </a:moveTo>
                  <a:cubicBezTo>
                    <a:pt x="214" y="298"/>
                    <a:pt x="214" y="298"/>
                    <a:pt x="214" y="298"/>
                  </a:cubicBezTo>
                  <a:cubicBezTo>
                    <a:pt x="214" y="181"/>
                    <a:pt x="118" y="85"/>
                    <a:pt x="0" y="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5" y="0"/>
                    <a:pt x="299" y="133"/>
                    <a:pt x="299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251200" y="7116763"/>
              <a:ext cx="546100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6" name="Freeform 14"/>
            <p:cNvSpPr>
              <a:spLocks noEditPoints="1"/>
            </p:cNvSpPr>
            <p:nvPr/>
          </p:nvSpPr>
          <p:spPr bwMode="auto">
            <a:xfrm>
              <a:off x="3387725" y="5065713"/>
              <a:ext cx="409575" cy="409575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85 h 256"/>
                <a:gd name="T12" fmla="*/ 85 w 256"/>
                <a:gd name="T13" fmla="*/ 128 h 256"/>
                <a:gd name="T14" fmla="*/ 128 w 256"/>
                <a:gd name="T15" fmla="*/ 170 h 256"/>
                <a:gd name="T16" fmla="*/ 171 w 256"/>
                <a:gd name="T17" fmla="*/ 128 h 256"/>
                <a:gd name="T18" fmla="*/ 128 w 256"/>
                <a:gd name="T19" fmla="*/ 8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8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8"/>
                    <a:pt x="199" y="256"/>
                    <a:pt x="128" y="256"/>
                  </a:cubicBezTo>
                  <a:close/>
                  <a:moveTo>
                    <a:pt x="128" y="85"/>
                  </a:moveTo>
                  <a:cubicBezTo>
                    <a:pt x="104" y="85"/>
                    <a:pt x="85" y="104"/>
                    <a:pt x="85" y="128"/>
                  </a:cubicBezTo>
                  <a:cubicBezTo>
                    <a:pt x="85" y="151"/>
                    <a:pt x="104" y="170"/>
                    <a:pt x="128" y="170"/>
                  </a:cubicBezTo>
                  <a:cubicBezTo>
                    <a:pt x="152" y="170"/>
                    <a:pt x="171" y="151"/>
                    <a:pt x="171" y="128"/>
                  </a:cubicBezTo>
                  <a:cubicBezTo>
                    <a:pt x="171" y="104"/>
                    <a:pt x="152" y="85"/>
                    <a:pt x="12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3867150" y="5543550"/>
              <a:ext cx="409575" cy="409575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86 h 256"/>
                <a:gd name="T12" fmla="*/ 85 w 256"/>
                <a:gd name="T13" fmla="*/ 128 h 256"/>
                <a:gd name="T14" fmla="*/ 128 w 256"/>
                <a:gd name="T15" fmla="*/ 171 h 256"/>
                <a:gd name="T16" fmla="*/ 170 w 256"/>
                <a:gd name="T17" fmla="*/ 128 h 256"/>
                <a:gd name="T18" fmla="*/ 128 w 256"/>
                <a:gd name="T19" fmla="*/ 8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8"/>
                    <a:pt x="57" y="0"/>
                    <a:pt x="128" y="0"/>
                  </a:cubicBezTo>
                  <a:cubicBezTo>
                    <a:pt x="198" y="0"/>
                    <a:pt x="256" y="58"/>
                    <a:pt x="256" y="128"/>
                  </a:cubicBezTo>
                  <a:cubicBezTo>
                    <a:pt x="256" y="199"/>
                    <a:pt x="198" y="256"/>
                    <a:pt x="128" y="256"/>
                  </a:cubicBezTo>
                  <a:close/>
                  <a:moveTo>
                    <a:pt x="128" y="86"/>
                  </a:moveTo>
                  <a:cubicBezTo>
                    <a:pt x="104" y="86"/>
                    <a:pt x="85" y="105"/>
                    <a:pt x="85" y="128"/>
                  </a:cubicBezTo>
                  <a:cubicBezTo>
                    <a:pt x="85" y="152"/>
                    <a:pt x="104" y="171"/>
                    <a:pt x="128" y="171"/>
                  </a:cubicBezTo>
                  <a:cubicBezTo>
                    <a:pt x="151" y="171"/>
                    <a:pt x="170" y="152"/>
                    <a:pt x="170" y="128"/>
                  </a:cubicBezTo>
                  <a:cubicBezTo>
                    <a:pt x="170" y="105"/>
                    <a:pt x="151" y="86"/>
                    <a:pt x="128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3133725" y="5289550"/>
              <a:ext cx="439737" cy="439737"/>
            </a:xfrm>
            <a:custGeom>
              <a:avLst/>
              <a:gdLst>
                <a:gd name="T0" fmla="*/ 0 w 277"/>
                <a:gd name="T1" fmla="*/ 216 h 277"/>
                <a:gd name="T2" fmla="*/ 216 w 277"/>
                <a:gd name="T3" fmla="*/ 0 h 277"/>
                <a:gd name="T4" fmla="*/ 277 w 277"/>
                <a:gd name="T5" fmla="*/ 62 h 277"/>
                <a:gd name="T6" fmla="*/ 61 w 277"/>
                <a:gd name="T7" fmla="*/ 277 h 277"/>
                <a:gd name="T8" fmla="*/ 0 w 277"/>
                <a:gd name="T9" fmla="*/ 21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7">
                  <a:moveTo>
                    <a:pt x="0" y="216"/>
                  </a:moveTo>
                  <a:lnTo>
                    <a:pt x="216" y="0"/>
                  </a:lnTo>
                  <a:lnTo>
                    <a:pt x="277" y="62"/>
                  </a:lnTo>
                  <a:lnTo>
                    <a:pt x="61" y="277"/>
                  </a:lnTo>
                  <a:lnTo>
                    <a:pt x="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38" name="Freeform 17"/>
            <p:cNvSpPr/>
            <p:nvPr/>
          </p:nvSpPr>
          <p:spPr bwMode="auto">
            <a:xfrm>
              <a:off x="3611563" y="5289550"/>
              <a:ext cx="439737" cy="439737"/>
            </a:xfrm>
            <a:custGeom>
              <a:avLst/>
              <a:gdLst>
                <a:gd name="T0" fmla="*/ 0 w 277"/>
                <a:gd name="T1" fmla="*/ 62 h 277"/>
                <a:gd name="T2" fmla="*/ 62 w 277"/>
                <a:gd name="T3" fmla="*/ 0 h 277"/>
                <a:gd name="T4" fmla="*/ 277 w 277"/>
                <a:gd name="T5" fmla="*/ 216 h 277"/>
                <a:gd name="T6" fmla="*/ 216 w 277"/>
                <a:gd name="T7" fmla="*/ 277 h 277"/>
                <a:gd name="T8" fmla="*/ 0 w 277"/>
                <a:gd name="T9" fmla="*/ 6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7">
                  <a:moveTo>
                    <a:pt x="0" y="62"/>
                  </a:moveTo>
                  <a:lnTo>
                    <a:pt x="62" y="0"/>
                  </a:lnTo>
                  <a:lnTo>
                    <a:pt x="277" y="216"/>
                  </a:lnTo>
                  <a:lnTo>
                    <a:pt x="216" y="277"/>
                  </a:ln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4344988" y="5065713"/>
              <a:ext cx="409575" cy="409575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85 h 256"/>
                <a:gd name="T12" fmla="*/ 86 w 256"/>
                <a:gd name="T13" fmla="*/ 128 h 256"/>
                <a:gd name="T14" fmla="*/ 128 w 256"/>
                <a:gd name="T15" fmla="*/ 170 h 256"/>
                <a:gd name="T16" fmla="*/ 171 w 256"/>
                <a:gd name="T17" fmla="*/ 128 h 256"/>
                <a:gd name="T18" fmla="*/ 128 w 256"/>
                <a:gd name="T19" fmla="*/ 8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8" y="256"/>
                    <a:pt x="0" y="198"/>
                    <a:pt x="0" y="128"/>
                  </a:cubicBezTo>
                  <a:cubicBezTo>
                    <a:pt x="0" y="57"/>
                    <a:pt x="58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8"/>
                    <a:pt x="199" y="256"/>
                    <a:pt x="128" y="256"/>
                  </a:cubicBezTo>
                  <a:close/>
                  <a:moveTo>
                    <a:pt x="128" y="85"/>
                  </a:moveTo>
                  <a:cubicBezTo>
                    <a:pt x="105" y="85"/>
                    <a:pt x="86" y="104"/>
                    <a:pt x="86" y="128"/>
                  </a:cubicBezTo>
                  <a:cubicBezTo>
                    <a:pt x="86" y="151"/>
                    <a:pt x="105" y="170"/>
                    <a:pt x="128" y="170"/>
                  </a:cubicBezTo>
                  <a:cubicBezTo>
                    <a:pt x="152" y="170"/>
                    <a:pt x="171" y="151"/>
                    <a:pt x="171" y="128"/>
                  </a:cubicBezTo>
                  <a:cubicBezTo>
                    <a:pt x="171" y="104"/>
                    <a:pt x="152" y="85"/>
                    <a:pt x="12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4090988" y="5289550"/>
              <a:ext cx="439737" cy="439737"/>
            </a:xfrm>
            <a:custGeom>
              <a:avLst/>
              <a:gdLst>
                <a:gd name="T0" fmla="*/ 0 w 277"/>
                <a:gd name="T1" fmla="*/ 216 h 277"/>
                <a:gd name="T2" fmla="*/ 215 w 277"/>
                <a:gd name="T3" fmla="*/ 0 h 277"/>
                <a:gd name="T4" fmla="*/ 277 w 277"/>
                <a:gd name="T5" fmla="*/ 62 h 277"/>
                <a:gd name="T6" fmla="*/ 61 w 277"/>
                <a:gd name="T7" fmla="*/ 277 h 277"/>
                <a:gd name="T8" fmla="*/ 0 w 277"/>
                <a:gd name="T9" fmla="*/ 21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7">
                  <a:moveTo>
                    <a:pt x="0" y="216"/>
                  </a:moveTo>
                  <a:lnTo>
                    <a:pt x="215" y="0"/>
                  </a:lnTo>
                  <a:lnTo>
                    <a:pt x="277" y="62"/>
                  </a:lnTo>
                  <a:lnTo>
                    <a:pt x="61" y="277"/>
                  </a:lnTo>
                  <a:lnTo>
                    <a:pt x="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</p:spPr>
        <p:txBody>
          <a:bodyPr>
            <a:normAutofit/>
          </a:bodyPr>
          <a:lstStyle/>
          <a:p>
            <a:r>
              <a:rPr lang="lt-LT" sz="2800" dirty="0"/>
              <a:t>REZULTATAI:</a:t>
            </a:r>
            <a:endParaRPr lang="lt-LT" sz="2800" dirty="0"/>
          </a:p>
        </p:txBody>
      </p:sp>
      <p:sp>
        <p:nvSpPr>
          <p:cNvPr id="34" name="Content Placeholder 2"/>
          <p:cNvSpPr txBox="1"/>
          <p:nvPr/>
        </p:nvSpPr>
        <p:spPr>
          <a:xfrm>
            <a:off x="1770743" y="913401"/>
            <a:ext cx="7017657" cy="2765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2400"/>
              </a:spcBef>
              <a:buClr>
                <a:srgbClr val="00B0F0"/>
              </a:buClr>
              <a:buNone/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Išlaidos popieriui, spausdinimo medžiagoms ir pašto paslaugoms </a:t>
            </a:r>
            <a:r>
              <a:rPr lang="lt-LT" altLang="lt-LT" sz="1800" b="1" dirty="0">
                <a:solidFill>
                  <a:srgbClr val="17B3E2"/>
                </a:solidFill>
              </a:rPr>
              <a:t>sumažėjo ~80 proc.</a:t>
            </a:r>
            <a:endParaRPr lang="lt-LT" altLang="lt-LT" sz="1800" b="1" dirty="0">
              <a:solidFill>
                <a:srgbClr val="17B3E2"/>
              </a:solidFill>
            </a:endParaRPr>
          </a:p>
          <a:p>
            <a:pPr marL="0" indent="0" defTabSz="685800">
              <a:lnSpc>
                <a:spcPct val="100000"/>
              </a:lnSpc>
              <a:spcBef>
                <a:spcPts val="2400"/>
              </a:spcBef>
              <a:buClr>
                <a:srgbClr val="00B0F0"/>
              </a:buClr>
              <a:buNone/>
              <a:defRPr/>
            </a:pPr>
            <a:r>
              <a:rPr lang="lt-LT" altLang="lt-LT" sz="1800" dirty="0"/>
              <a:t>Integracija su el. paštu </a:t>
            </a:r>
            <a:r>
              <a:rPr lang="lt-LT" altLang="lt-LT" sz="1800" dirty="0">
                <a:solidFill>
                  <a:prstClr val="black"/>
                </a:solidFill>
              </a:rPr>
              <a:t>pagerino klientų užklausų valdymo kokybę. </a:t>
            </a:r>
            <a:r>
              <a:rPr lang="lt-LT" altLang="lt-LT" sz="1800" b="1" dirty="0">
                <a:solidFill>
                  <a:srgbClr val="17B3E2"/>
                </a:solidFill>
              </a:rPr>
              <a:t>Dabar galime </a:t>
            </a:r>
            <a:r>
              <a:rPr lang="lt-LT" altLang="lt-LT" sz="1800" b="1" dirty="0">
                <a:solidFill>
                  <a:srgbClr val="17B3FF"/>
                </a:solidFill>
              </a:rPr>
              <a:t>generuoti </a:t>
            </a:r>
            <a:r>
              <a:rPr lang="lt-LT" altLang="lt-LT" sz="1800" dirty="0">
                <a:solidFill>
                  <a:prstClr val="black"/>
                </a:solidFill>
              </a:rPr>
              <a:t>ataskaitas, skirti užduotis, stebėti el. laiškų atsakymo vykdymą ir pan.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0" indent="0" defTabSz="685800">
              <a:lnSpc>
                <a:spcPct val="100000"/>
              </a:lnSpc>
              <a:spcBef>
                <a:spcPts val="2400"/>
              </a:spcBef>
              <a:buClr>
                <a:srgbClr val="00B0F0"/>
              </a:buClr>
              <a:buNone/>
              <a:defRPr/>
            </a:pPr>
            <a:r>
              <a:rPr lang="lt-LT" altLang="lt-LT" sz="1800" b="1" dirty="0">
                <a:solidFill>
                  <a:srgbClr val="17B3E2"/>
                </a:solidFill>
              </a:rPr>
              <a:t>100% kontrolė. </a:t>
            </a:r>
            <a:r>
              <a:rPr lang="lt-LT" altLang="lt-LT" sz="1800" dirty="0">
                <a:solidFill>
                  <a:prstClr val="black"/>
                </a:solidFill>
              </a:rPr>
              <a:t>Kontroliuojame dokumentų procesus. 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0" indent="0" defTabSz="685800">
              <a:lnSpc>
                <a:spcPct val="100000"/>
              </a:lnSpc>
              <a:spcBef>
                <a:spcPts val="2400"/>
              </a:spcBef>
              <a:buClr>
                <a:srgbClr val="00B0F0"/>
              </a:buClr>
              <a:buNone/>
              <a:defRPr/>
            </a:pPr>
            <a:r>
              <a:rPr lang="lt-LT" altLang="lt-LT" sz="1800" b="1" dirty="0">
                <a:solidFill>
                  <a:srgbClr val="17B3E2"/>
                </a:solidFill>
              </a:rPr>
              <a:t>100% skaidrumas. </a:t>
            </a:r>
            <a:r>
              <a:rPr lang="lt-LT" altLang="lt-LT" sz="1800" dirty="0">
                <a:solidFill>
                  <a:prstClr val="black"/>
                </a:solidFill>
              </a:rPr>
              <a:t>Atsakingas darbuotojas gali peržiūrėti susijusio proceso/dokumento būklę. </a:t>
            </a:r>
            <a:endParaRPr lang="lt-LT" altLang="lt-LT" sz="18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4537" y="1023433"/>
            <a:ext cx="499228" cy="497980"/>
            <a:chOff x="4575175" y="-774700"/>
            <a:chExt cx="635000" cy="633412"/>
          </a:xfrm>
          <a:solidFill>
            <a:srgbClr val="17B3E2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051425" y="-542925"/>
              <a:ext cx="106363" cy="104775"/>
            </a:xfrm>
            <a:custGeom>
              <a:avLst/>
              <a:gdLst>
                <a:gd name="T0" fmla="*/ 16 w 32"/>
                <a:gd name="T1" fmla="*/ 32 h 32"/>
                <a:gd name="T2" fmla="*/ 32 w 32"/>
                <a:gd name="T3" fmla="*/ 16 h 32"/>
                <a:gd name="T4" fmla="*/ 16 w 32"/>
                <a:gd name="T5" fmla="*/ 0 h 32"/>
                <a:gd name="T6" fmla="*/ 0 w 32"/>
                <a:gd name="T7" fmla="*/ 16 h 32"/>
                <a:gd name="T8" fmla="*/ 16 w 32"/>
                <a:gd name="T9" fmla="*/ 32 h 32"/>
                <a:gd name="T10" fmla="*/ 16 w 32"/>
                <a:gd name="T11" fmla="*/ 7 h 32"/>
                <a:gd name="T12" fmla="*/ 26 w 32"/>
                <a:gd name="T13" fmla="*/ 16 h 32"/>
                <a:gd name="T14" fmla="*/ 16 w 32"/>
                <a:gd name="T15" fmla="*/ 26 h 32"/>
                <a:gd name="T16" fmla="*/ 6 w 32"/>
                <a:gd name="T17" fmla="*/ 16 h 32"/>
                <a:gd name="T18" fmla="*/ 16 w 32"/>
                <a:gd name="T19" fmla="*/ 7 h 32"/>
                <a:gd name="T20" fmla="*/ 16 w 32"/>
                <a:gd name="T21" fmla="*/ 7 h 32"/>
                <a:gd name="T22" fmla="*/ 16 w 32"/>
                <a:gd name="T2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25" y="32"/>
                    <a:pt x="32" y="25"/>
                    <a:pt x="32" y="16"/>
                  </a:cubicBezTo>
                  <a:cubicBezTo>
                    <a:pt x="32" y="8"/>
                    <a:pt x="25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lose/>
                  <a:moveTo>
                    <a:pt x="16" y="7"/>
                  </a:moveTo>
                  <a:cubicBezTo>
                    <a:pt x="21" y="7"/>
                    <a:pt x="26" y="11"/>
                    <a:pt x="26" y="16"/>
                  </a:cubicBezTo>
                  <a:cubicBezTo>
                    <a:pt x="26" y="22"/>
                    <a:pt x="21" y="26"/>
                    <a:pt x="16" y="26"/>
                  </a:cubicBezTo>
                  <a:cubicBezTo>
                    <a:pt x="11" y="26"/>
                    <a:pt x="6" y="22"/>
                    <a:pt x="6" y="16"/>
                  </a:cubicBezTo>
                  <a:cubicBezTo>
                    <a:pt x="6" y="11"/>
                    <a:pt x="11" y="7"/>
                    <a:pt x="16" y="7"/>
                  </a:cubicBezTo>
                  <a:close/>
                  <a:moveTo>
                    <a:pt x="16" y="7"/>
                  </a:moveTo>
                  <a:cubicBezTo>
                    <a:pt x="16" y="7"/>
                    <a:pt x="16" y="7"/>
                    <a:pt x="1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754563" y="-319088"/>
              <a:ext cx="277813" cy="19050"/>
            </a:xfrm>
            <a:custGeom>
              <a:avLst/>
              <a:gdLst>
                <a:gd name="T0" fmla="*/ 80 w 84"/>
                <a:gd name="T1" fmla="*/ 0 h 6"/>
                <a:gd name="T2" fmla="*/ 4 w 84"/>
                <a:gd name="T3" fmla="*/ 0 h 6"/>
                <a:gd name="T4" fmla="*/ 0 w 84"/>
                <a:gd name="T5" fmla="*/ 3 h 6"/>
                <a:gd name="T6" fmla="*/ 4 w 84"/>
                <a:gd name="T7" fmla="*/ 6 h 6"/>
                <a:gd name="T8" fmla="*/ 80 w 84"/>
                <a:gd name="T9" fmla="*/ 6 h 6"/>
                <a:gd name="T10" fmla="*/ 84 w 84"/>
                <a:gd name="T11" fmla="*/ 3 h 6"/>
                <a:gd name="T12" fmla="*/ 80 w 84"/>
                <a:gd name="T13" fmla="*/ 0 h 6"/>
                <a:gd name="T14" fmla="*/ 80 w 84"/>
                <a:gd name="T15" fmla="*/ 0 h 6"/>
                <a:gd name="T16" fmla="*/ 80 w 8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">
                  <a:moveTo>
                    <a:pt x="8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2" y="6"/>
                    <a:pt x="84" y="5"/>
                    <a:pt x="84" y="3"/>
                  </a:cubicBezTo>
                  <a:cubicBezTo>
                    <a:pt x="84" y="1"/>
                    <a:pt x="82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754563" y="-266700"/>
              <a:ext cx="277813" cy="20637"/>
            </a:xfrm>
            <a:custGeom>
              <a:avLst/>
              <a:gdLst>
                <a:gd name="T0" fmla="*/ 80 w 84"/>
                <a:gd name="T1" fmla="*/ 0 h 6"/>
                <a:gd name="T2" fmla="*/ 4 w 84"/>
                <a:gd name="T3" fmla="*/ 0 h 6"/>
                <a:gd name="T4" fmla="*/ 0 w 84"/>
                <a:gd name="T5" fmla="*/ 3 h 6"/>
                <a:gd name="T6" fmla="*/ 4 w 84"/>
                <a:gd name="T7" fmla="*/ 6 h 6"/>
                <a:gd name="T8" fmla="*/ 80 w 84"/>
                <a:gd name="T9" fmla="*/ 6 h 6"/>
                <a:gd name="T10" fmla="*/ 84 w 84"/>
                <a:gd name="T11" fmla="*/ 3 h 6"/>
                <a:gd name="T12" fmla="*/ 80 w 84"/>
                <a:gd name="T13" fmla="*/ 0 h 6"/>
                <a:gd name="T14" fmla="*/ 80 w 84"/>
                <a:gd name="T15" fmla="*/ 0 h 6"/>
                <a:gd name="T16" fmla="*/ 80 w 8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">
                  <a:moveTo>
                    <a:pt x="8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2" y="6"/>
                    <a:pt x="84" y="5"/>
                    <a:pt x="84" y="3"/>
                  </a:cubicBezTo>
                  <a:cubicBezTo>
                    <a:pt x="84" y="1"/>
                    <a:pt x="82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575175" y="-774700"/>
              <a:ext cx="635000" cy="633412"/>
            </a:xfrm>
            <a:custGeom>
              <a:avLst/>
              <a:gdLst>
                <a:gd name="T0" fmla="*/ 163 w 192"/>
                <a:gd name="T1" fmla="*/ 54 h 192"/>
                <a:gd name="T2" fmla="*/ 163 w 192"/>
                <a:gd name="T3" fmla="*/ 0 h 192"/>
                <a:gd name="T4" fmla="*/ 29 w 192"/>
                <a:gd name="T5" fmla="*/ 0 h 192"/>
                <a:gd name="T6" fmla="*/ 29 w 192"/>
                <a:gd name="T7" fmla="*/ 54 h 192"/>
                <a:gd name="T8" fmla="*/ 0 w 192"/>
                <a:gd name="T9" fmla="*/ 54 h 192"/>
                <a:gd name="T10" fmla="*/ 0 w 192"/>
                <a:gd name="T11" fmla="*/ 163 h 192"/>
                <a:gd name="T12" fmla="*/ 19 w 192"/>
                <a:gd name="T13" fmla="*/ 163 h 192"/>
                <a:gd name="T14" fmla="*/ 19 w 192"/>
                <a:gd name="T15" fmla="*/ 173 h 192"/>
                <a:gd name="T16" fmla="*/ 29 w 192"/>
                <a:gd name="T17" fmla="*/ 173 h 192"/>
                <a:gd name="T18" fmla="*/ 29 w 192"/>
                <a:gd name="T19" fmla="*/ 192 h 192"/>
                <a:gd name="T20" fmla="*/ 163 w 192"/>
                <a:gd name="T21" fmla="*/ 192 h 192"/>
                <a:gd name="T22" fmla="*/ 163 w 192"/>
                <a:gd name="T23" fmla="*/ 173 h 192"/>
                <a:gd name="T24" fmla="*/ 173 w 192"/>
                <a:gd name="T25" fmla="*/ 173 h 192"/>
                <a:gd name="T26" fmla="*/ 173 w 192"/>
                <a:gd name="T27" fmla="*/ 163 h 192"/>
                <a:gd name="T28" fmla="*/ 192 w 192"/>
                <a:gd name="T29" fmla="*/ 163 h 192"/>
                <a:gd name="T30" fmla="*/ 192 w 192"/>
                <a:gd name="T31" fmla="*/ 54 h 192"/>
                <a:gd name="T32" fmla="*/ 163 w 192"/>
                <a:gd name="T33" fmla="*/ 54 h 192"/>
                <a:gd name="T34" fmla="*/ 35 w 192"/>
                <a:gd name="T35" fmla="*/ 6 h 192"/>
                <a:gd name="T36" fmla="*/ 157 w 192"/>
                <a:gd name="T37" fmla="*/ 6 h 192"/>
                <a:gd name="T38" fmla="*/ 157 w 192"/>
                <a:gd name="T39" fmla="*/ 54 h 192"/>
                <a:gd name="T40" fmla="*/ 35 w 192"/>
                <a:gd name="T41" fmla="*/ 54 h 192"/>
                <a:gd name="T42" fmla="*/ 35 w 192"/>
                <a:gd name="T43" fmla="*/ 6 h 192"/>
                <a:gd name="T44" fmla="*/ 29 w 192"/>
                <a:gd name="T45" fmla="*/ 61 h 192"/>
                <a:gd name="T46" fmla="*/ 186 w 192"/>
                <a:gd name="T47" fmla="*/ 61 h 192"/>
                <a:gd name="T48" fmla="*/ 186 w 192"/>
                <a:gd name="T49" fmla="*/ 112 h 192"/>
                <a:gd name="T50" fmla="*/ 6 w 192"/>
                <a:gd name="T51" fmla="*/ 112 h 192"/>
                <a:gd name="T52" fmla="*/ 6 w 192"/>
                <a:gd name="T53" fmla="*/ 61 h 192"/>
                <a:gd name="T54" fmla="*/ 29 w 192"/>
                <a:gd name="T55" fmla="*/ 61 h 192"/>
                <a:gd name="T56" fmla="*/ 26 w 192"/>
                <a:gd name="T57" fmla="*/ 166 h 192"/>
                <a:gd name="T58" fmla="*/ 26 w 192"/>
                <a:gd name="T59" fmla="*/ 144 h 192"/>
                <a:gd name="T60" fmla="*/ 22 w 192"/>
                <a:gd name="T61" fmla="*/ 141 h 192"/>
                <a:gd name="T62" fmla="*/ 19 w 192"/>
                <a:gd name="T63" fmla="*/ 144 h 192"/>
                <a:gd name="T64" fmla="*/ 19 w 192"/>
                <a:gd name="T65" fmla="*/ 157 h 192"/>
                <a:gd name="T66" fmla="*/ 6 w 192"/>
                <a:gd name="T67" fmla="*/ 157 h 192"/>
                <a:gd name="T68" fmla="*/ 6 w 192"/>
                <a:gd name="T69" fmla="*/ 118 h 192"/>
                <a:gd name="T70" fmla="*/ 29 w 192"/>
                <a:gd name="T71" fmla="*/ 118 h 192"/>
                <a:gd name="T72" fmla="*/ 29 w 192"/>
                <a:gd name="T73" fmla="*/ 166 h 192"/>
                <a:gd name="T74" fmla="*/ 26 w 192"/>
                <a:gd name="T75" fmla="*/ 166 h 192"/>
                <a:gd name="T76" fmla="*/ 157 w 192"/>
                <a:gd name="T77" fmla="*/ 186 h 192"/>
                <a:gd name="T78" fmla="*/ 35 w 192"/>
                <a:gd name="T79" fmla="*/ 186 h 192"/>
                <a:gd name="T80" fmla="*/ 35 w 192"/>
                <a:gd name="T81" fmla="*/ 118 h 192"/>
                <a:gd name="T82" fmla="*/ 157 w 192"/>
                <a:gd name="T83" fmla="*/ 118 h 192"/>
                <a:gd name="T84" fmla="*/ 157 w 192"/>
                <a:gd name="T85" fmla="*/ 186 h 192"/>
                <a:gd name="T86" fmla="*/ 173 w 192"/>
                <a:gd name="T87" fmla="*/ 157 h 192"/>
                <a:gd name="T88" fmla="*/ 173 w 192"/>
                <a:gd name="T89" fmla="*/ 144 h 192"/>
                <a:gd name="T90" fmla="*/ 170 w 192"/>
                <a:gd name="T91" fmla="*/ 141 h 192"/>
                <a:gd name="T92" fmla="*/ 166 w 192"/>
                <a:gd name="T93" fmla="*/ 144 h 192"/>
                <a:gd name="T94" fmla="*/ 166 w 192"/>
                <a:gd name="T95" fmla="*/ 166 h 192"/>
                <a:gd name="T96" fmla="*/ 163 w 192"/>
                <a:gd name="T97" fmla="*/ 166 h 192"/>
                <a:gd name="T98" fmla="*/ 163 w 192"/>
                <a:gd name="T99" fmla="*/ 118 h 192"/>
                <a:gd name="T100" fmla="*/ 186 w 192"/>
                <a:gd name="T101" fmla="*/ 118 h 192"/>
                <a:gd name="T102" fmla="*/ 186 w 192"/>
                <a:gd name="T103" fmla="*/ 157 h 192"/>
                <a:gd name="T104" fmla="*/ 173 w 192"/>
                <a:gd name="T105" fmla="*/ 157 h 192"/>
                <a:gd name="T106" fmla="*/ 173 w 192"/>
                <a:gd name="T107" fmla="*/ 157 h 192"/>
                <a:gd name="T108" fmla="*/ 173 w 192"/>
                <a:gd name="T109" fmla="*/ 15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" h="192">
                  <a:moveTo>
                    <a:pt x="163" y="54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73"/>
                    <a:pt x="163" y="173"/>
                    <a:pt x="163" y="173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92" y="163"/>
                    <a:pt x="192" y="163"/>
                    <a:pt x="192" y="163"/>
                  </a:cubicBezTo>
                  <a:cubicBezTo>
                    <a:pt x="192" y="54"/>
                    <a:pt x="192" y="54"/>
                    <a:pt x="192" y="54"/>
                  </a:cubicBezTo>
                  <a:lnTo>
                    <a:pt x="163" y="54"/>
                  </a:lnTo>
                  <a:close/>
                  <a:moveTo>
                    <a:pt x="35" y="6"/>
                  </a:moveTo>
                  <a:cubicBezTo>
                    <a:pt x="157" y="6"/>
                    <a:pt x="157" y="6"/>
                    <a:pt x="157" y="6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35" y="54"/>
                    <a:pt x="35" y="54"/>
                    <a:pt x="35" y="54"/>
                  </a:cubicBezTo>
                  <a:lnTo>
                    <a:pt x="35" y="6"/>
                  </a:lnTo>
                  <a:close/>
                  <a:moveTo>
                    <a:pt x="29" y="61"/>
                  </a:moveTo>
                  <a:cubicBezTo>
                    <a:pt x="186" y="61"/>
                    <a:pt x="186" y="61"/>
                    <a:pt x="186" y="61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61"/>
                    <a:pt x="6" y="61"/>
                    <a:pt x="6" y="61"/>
                  </a:cubicBezTo>
                  <a:lnTo>
                    <a:pt x="29" y="61"/>
                  </a:lnTo>
                  <a:close/>
                  <a:moveTo>
                    <a:pt x="26" y="166"/>
                  </a:moveTo>
                  <a:cubicBezTo>
                    <a:pt x="26" y="144"/>
                    <a:pt x="26" y="144"/>
                    <a:pt x="26" y="144"/>
                  </a:cubicBezTo>
                  <a:cubicBezTo>
                    <a:pt x="26" y="142"/>
                    <a:pt x="24" y="141"/>
                    <a:pt x="22" y="141"/>
                  </a:cubicBezTo>
                  <a:cubicBezTo>
                    <a:pt x="21" y="141"/>
                    <a:pt x="19" y="142"/>
                    <a:pt x="19" y="144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66"/>
                    <a:pt x="29" y="166"/>
                    <a:pt x="29" y="166"/>
                  </a:cubicBezTo>
                  <a:lnTo>
                    <a:pt x="26" y="166"/>
                  </a:lnTo>
                  <a:close/>
                  <a:moveTo>
                    <a:pt x="157" y="186"/>
                  </a:moveTo>
                  <a:cubicBezTo>
                    <a:pt x="35" y="186"/>
                    <a:pt x="35" y="186"/>
                    <a:pt x="35" y="186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157" y="118"/>
                    <a:pt x="157" y="118"/>
                    <a:pt x="157" y="118"/>
                  </a:cubicBezTo>
                  <a:lnTo>
                    <a:pt x="157" y="186"/>
                  </a:lnTo>
                  <a:close/>
                  <a:moveTo>
                    <a:pt x="173" y="157"/>
                  </a:moveTo>
                  <a:cubicBezTo>
                    <a:pt x="173" y="144"/>
                    <a:pt x="173" y="144"/>
                    <a:pt x="173" y="144"/>
                  </a:cubicBezTo>
                  <a:cubicBezTo>
                    <a:pt x="173" y="142"/>
                    <a:pt x="171" y="141"/>
                    <a:pt x="170" y="141"/>
                  </a:cubicBezTo>
                  <a:cubicBezTo>
                    <a:pt x="168" y="141"/>
                    <a:pt x="166" y="142"/>
                    <a:pt x="166" y="144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3" y="166"/>
                    <a:pt x="163" y="166"/>
                    <a:pt x="163" y="166"/>
                  </a:cubicBezTo>
                  <a:cubicBezTo>
                    <a:pt x="163" y="118"/>
                    <a:pt x="163" y="118"/>
                    <a:pt x="163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57"/>
                    <a:pt x="186" y="157"/>
                    <a:pt x="186" y="157"/>
                  </a:cubicBezTo>
                  <a:lnTo>
                    <a:pt x="173" y="157"/>
                  </a:lnTo>
                  <a:close/>
                  <a:moveTo>
                    <a:pt x="173" y="157"/>
                  </a:moveTo>
                  <a:cubicBezTo>
                    <a:pt x="173" y="157"/>
                    <a:pt x="173" y="157"/>
                    <a:pt x="173" y="1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4439" y="1949153"/>
            <a:ext cx="479425" cy="444395"/>
            <a:chOff x="4575175" y="-1574800"/>
            <a:chExt cx="1108075" cy="1027112"/>
          </a:xfrm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575175" y="-1574800"/>
              <a:ext cx="1108075" cy="1027112"/>
            </a:xfrm>
            <a:custGeom>
              <a:avLst/>
              <a:gdLst>
                <a:gd name="T0" fmla="*/ 1438 w 1449"/>
                <a:gd name="T1" fmla="*/ 557 h 1344"/>
                <a:gd name="T2" fmla="*/ 1253 w 1449"/>
                <a:gd name="T3" fmla="*/ 434 h 1344"/>
                <a:gd name="T4" fmla="*/ 1253 w 1449"/>
                <a:gd name="T5" fmla="*/ 24 h 1344"/>
                <a:gd name="T6" fmla="*/ 1229 w 1449"/>
                <a:gd name="T7" fmla="*/ 0 h 1344"/>
                <a:gd name="T8" fmla="*/ 220 w 1449"/>
                <a:gd name="T9" fmla="*/ 0 h 1344"/>
                <a:gd name="T10" fmla="*/ 196 w 1449"/>
                <a:gd name="T11" fmla="*/ 24 h 1344"/>
                <a:gd name="T12" fmla="*/ 196 w 1449"/>
                <a:gd name="T13" fmla="*/ 434 h 1344"/>
                <a:gd name="T14" fmla="*/ 11 w 1449"/>
                <a:gd name="T15" fmla="*/ 557 h 1344"/>
                <a:gd name="T16" fmla="*/ 11 w 1449"/>
                <a:gd name="T17" fmla="*/ 557 h 1344"/>
                <a:gd name="T18" fmla="*/ 0 w 1449"/>
                <a:gd name="T19" fmla="*/ 577 h 1344"/>
                <a:gd name="T20" fmla="*/ 0 w 1449"/>
                <a:gd name="T21" fmla="*/ 1320 h 1344"/>
                <a:gd name="T22" fmla="*/ 24 w 1449"/>
                <a:gd name="T23" fmla="*/ 1344 h 1344"/>
                <a:gd name="T24" fmla="*/ 1425 w 1449"/>
                <a:gd name="T25" fmla="*/ 1344 h 1344"/>
                <a:gd name="T26" fmla="*/ 1449 w 1449"/>
                <a:gd name="T27" fmla="*/ 1320 h 1344"/>
                <a:gd name="T28" fmla="*/ 1449 w 1449"/>
                <a:gd name="T29" fmla="*/ 577 h 1344"/>
                <a:gd name="T30" fmla="*/ 1438 w 1449"/>
                <a:gd name="T31" fmla="*/ 557 h 1344"/>
                <a:gd name="T32" fmla="*/ 196 w 1449"/>
                <a:gd name="T33" fmla="*/ 641 h 1344"/>
                <a:gd name="T34" fmla="*/ 120 w 1449"/>
                <a:gd name="T35" fmla="*/ 601 h 1344"/>
                <a:gd name="T36" fmla="*/ 196 w 1449"/>
                <a:gd name="T37" fmla="*/ 601 h 1344"/>
                <a:gd name="T38" fmla="*/ 196 w 1449"/>
                <a:gd name="T39" fmla="*/ 641 h 1344"/>
                <a:gd name="T40" fmla="*/ 48 w 1449"/>
                <a:gd name="T41" fmla="*/ 617 h 1344"/>
                <a:gd name="T42" fmla="*/ 600 w 1449"/>
                <a:gd name="T43" fmla="*/ 909 h 1344"/>
                <a:gd name="T44" fmla="*/ 48 w 1449"/>
                <a:gd name="T45" fmla="*/ 1275 h 1344"/>
                <a:gd name="T46" fmla="*/ 48 w 1449"/>
                <a:gd name="T47" fmla="*/ 617 h 1344"/>
                <a:gd name="T48" fmla="*/ 725 w 1449"/>
                <a:gd name="T49" fmla="*/ 884 h 1344"/>
                <a:gd name="T50" fmla="*/ 1345 w 1449"/>
                <a:gd name="T51" fmla="*/ 1296 h 1344"/>
                <a:gd name="T52" fmla="*/ 104 w 1449"/>
                <a:gd name="T53" fmla="*/ 1296 h 1344"/>
                <a:gd name="T54" fmla="*/ 725 w 1449"/>
                <a:gd name="T55" fmla="*/ 884 h 1344"/>
                <a:gd name="T56" fmla="*/ 849 w 1449"/>
                <a:gd name="T57" fmla="*/ 909 h 1344"/>
                <a:gd name="T58" fmla="*/ 1401 w 1449"/>
                <a:gd name="T59" fmla="*/ 617 h 1344"/>
                <a:gd name="T60" fmla="*/ 1401 w 1449"/>
                <a:gd name="T61" fmla="*/ 1275 h 1344"/>
                <a:gd name="T62" fmla="*/ 849 w 1449"/>
                <a:gd name="T63" fmla="*/ 909 h 1344"/>
                <a:gd name="T64" fmla="*/ 1253 w 1449"/>
                <a:gd name="T65" fmla="*/ 601 h 1344"/>
                <a:gd name="T66" fmla="*/ 1329 w 1449"/>
                <a:gd name="T67" fmla="*/ 601 h 1344"/>
                <a:gd name="T68" fmla="*/ 1253 w 1449"/>
                <a:gd name="T69" fmla="*/ 641 h 1344"/>
                <a:gd name="T70" fmla="*/ 1253 w 1449"/>
                <a:gd name="T71" fmla="*/ 601 h 1344"/>
                <a:gd name="T72" fmla="*/ 1345 w 1449"/>
                <a:gd name="T73" fmla="*/ 553 h 1344"/>
                <a:gd name="T74" fmla="*/ 1253 w 1449"/>
                <a:gd name="T75" fmla="*/ 553 h 1344"/>
                <a:gd name="T76" fmla="*/ 1253 w 1449"/>
                <a:gd name="T77" fmla="*/ 492 h 1344"/>
                <a:gd name="T78" fmla="*/ 1345 w 1449"/>
                <a:gd name="T79" fmla="*/ 553 h 1344"/>
                <a:gd name="T80" fmla="*/ 1205 w 1449"/>
                <a:gd name="T81" fmla="*/ 48 h 1344"/>
                <a:gd name="T82" fmla="*/ 1205 w 1449"/>
                <a:gd name="T83" fmla="*/ 666 h 1344"/>
                <a:gd name="T84" fmla="*/ 804 w 1449"/>
                <a:gd name="T85" fmla="*/ 879 h 1344"/>
                <a:gd name="T86" fmla="*/ 738 w 1449"/>
                <a:gd name="T87" fmla="*/ 836 h 1344"/>
                <a:gd name="T88" fmla="*/ 711 w 1449"/>
                <a:gd name="T89" fmla="*/ 836 h 1344"/>
                <a:gd name="T90" fmla="*/ 645 w 1449"/>
                <a:gd name="T91" fmla="*/ 879 h 1344"/>
                <a:gd name="T92" fmla="*/ 244 w 1449"/>
                <a:gd name="T93" fmla="*/ 666 h 1344"/>
                <a:gd name="T94" fmla="*/ 244 w 1449"/>
                <a:gd name="T95" fmla="*/ 48 h 1344"/>
                <a:gd name="T96" fmla="*/ 1205 w 1449"/>
                <a:gd name="T97" fmla="*/ 48 h 1344"/>
                <a:gd name="T98" fmla="*/ 196 w 1449"/>
                <a:gd name="T99" fmla="*/ 553 h 1344"/>
                <a:gd name="T100" fmla="*/ 104 w 1449"/>
                <a:gd name="T101" fmla="*/ 553 h 1344"/>
                <a:gd name="T102" fmla="*/ 196 w 1449"/>
                <a:gd name="T103" fmla="*/ 492 h 1344"/>
                <a:gd name="T104" fmla="*/ 196 w 1449"/>
                <a:gd name="T105" fmla="*/ 553 h 1344"/>
                <a:gd name="T106" fmla="*/ 196 w 1449"/>
                <a:gd name="T107" fmla="*/ 553 h 1344"/>
                <a:gd name="T108" fmla="*/ 196 w 1449"/>
                <a:gd name="T109" fmla="*/ 553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9" h="1344">
                  <a:moveTo>
                    <a:pt x="1438" y="557"/>
                  </a:moveTo>
                  <a:cubicBezTo>
                    <a:pt x="1253" y="434"/>
                    <a:pt x="1253" y="434"/>
                    <a:pt x="1253" y="434"/>
                  </a:cubicBezTo>
                  <a:cubicBezTo>
                    <a:pt x="1253" y="24"/>
                    <a:pt x="1253" y="24"/>
                    <a:pt x="1253" y="24"/>
                  </a:cubicBezTo>
                  <a:cubicBezTo>
                    <a:pt x="1253" y="11"/>
                    <a:pt x="1243" y="0"/>
                    <a:pt x="1229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6" y="0"/>
                    <a:pt x="196" y="11"/>
                    <a:pt x="196" y="24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11" y="557"/>
                    <a:pt x="11" y="557"/>
                    <a:pt x="11" y="557"/>
                  </a:cubicBezTo>
                  <a:cubicBezTo>
                    <a:pt x="11" y="557"/>
                    <a:pt x="11" y="557"/>
                    <a:pt x="11" y="557"/>
                  </a:cubicBezTo>
                  <a:cubicBezTo>
                    <a:pt x="4" y="561"/>
                    <a:pt x="0" y="568"/>
                    <a:pt x="0" y="577"/>
                  </a:cubicBezTo>
                  <a:cubicBezTo>
                    <a:pt x="0" y="1320"/>
                    <a:pt x="0" y="1320"/>
                    <a:pt x="0" y="1320"/>
                  </a:cubicBezTo>
                  <a:cubicBezTo>
                    <a:pt x="0" y="1333"/>
                    <a:pt x="11" y="1344"/>
                    <a:pt x="24" y="1344"/>
                  </a:cubicBezTo>
                  <a:cubicBezTo>
                    <a:pt x="1425" y="1344"/>
                    <a:pt x="1425" y="1344"/>
                    <a:pt x="1425" y="1344"/>
                  </a:cubicBezTo>
                  <a:cubicBezTo>
                    <a:pt x="1438" y="1344"/>
                    <a:pt x="1449" y="1333"/>
                    <a:pt x="1449" y="1320"/>
                  </a:cubicBezTo>
                  <a:cubicBezTo>
                    <a:pt x="1449" y="577"/>
                    <a:pt x="1449" y="577"/>
                    <a:pt x="1449" y="577"/>
                  </a:cubicBezTo>
                  <a:cubicBezTo>
                    <a:pt x="1449" y="568"/>
                    <a:pt x="1445" y="561"/>
                    <a:pt x="1438" y="557"/>
                  </a:cubicBezTo>
                  <a:close/>
                  <a:moveTo>
                    <a:pt x="196" y="641"/>
                  </a:moveTo>
                  <a:cubicBezTo>
                    <a:pt x="120" y="601"/>
                    <a:pt x="120" y="601"/>
                    <a:pt x="120" y="601"/>
                  </a:cubicBezTo>
                  <a:cubicBezTo>
                    <a:pt x="196" y="601"/>
                    <a:pt x="196" y="601"/>
                    <a:pt x="196" y="601"/>
                  </a:cubicBezTo>
                  <a:lnTo>
                    <a:pt x="196" y="641"/>
                  </a:lnTo>
                  <a:close/>
                  <a:moveTo>
                    <a:pt x="48" y="617"/>
                  </a:moveTo>
                  <a:cubicBezTo>
                    <a:pt x="600" y="909"/>
                    <a:pt x="600" y="909"/>
                    <a:pt x="600" y="909"/>
                  </a:cubicBezTo>
                  <a:cubicBezTo>
                    <a:pt x="48" y="1275"/>
                    <a:pt x="48" y="1275"/>
                    <a:pt x="48" y="1275"/>
                  </a:cubicBezTo>
                  <a:lnTo>
                    <a:pt x="48" y="617"/>
                  </a:lnTo>
                  <a:close/>
                  <a:moveTo>
                    <a:pt x="725" y="884"/>
                  </a:moveTo>
                  <a:cubicBezTo>
                    <a:pt x="1345" y="1296"/>
                    <a:pt x="1345" y="1296"/>
                    <a:pt x="1345" y="1296"/>
                  </a:cubicBezTo>
                  <a:cubicBezTo>
                    <a:pt x="104" y="1296"/>
                    <a:pt x="104" y="1296"/>
                    <a:pt x="104" y="1296"/>
                  </a:cubicBezTo>
                  <a:lnTo>
                    <a:pt x="725" y="884"/>
                  </a:lnTo>
                  <a:close/>
                  <a:moveTo>
                    <a:pt x="849" y="909"/>
                  </a:moveTo>
                  <a:cubicBezTo>
                    <a:pt x="1401" y="617"/>
                    <a:pt x="1401" y="617"/>
                    <a:pt x="1401" y="617"/>
                  </a:cubicBezTo>
                  <a:cubicBezTo>
                    <a:pt x="1401" y="1275"/>
                    <a:pt x="1401" y="1275"/>
                    <a:pt x="1401" y="1275"/>
                  </a:cubicBezTo>
                  <a:lnTo>
                    <a:pt x="849" y="909"/>
                  </a:lnTo>
                  <a:close/>
                  <a:moveTo>
                    <a:pt x="1253" y="601"/>
                  </a:moveTo>
                  <a:cubicBezTo>
                    <a:pt x="1329" y="601"/>
                    <a:pt x="1329" y="601"/>
                    <a:pt x="1329" y="601"/>
                  </a:cubicBezTo>
                  <a:cubicBezTo>
                    <a:pt x="1253" y="641"/>
                    <a:pt x="1253" y="641"/>
                    <a:pt x="1253" y="641"/>
                  </a:cubicBezTo>
                  <a:lnTo>
                    <a:pt x="1253" y="601"/>
                  </a:lnTo>
                  <a:close/>
                  <a:moveTo>
                    <a:pt x="1345" y="553"/>
                  </a:moveTo>
                  <a:cubicBezTo>
                    <a:pt x="1253" y="553"/>
                    <a:pt x="1253" y="553"/>
                    <a:pt x="1253" y="553"/>
                  </a:cubicBezTo>
                  <a:cubicBezTo>
                    <a:pt x="1253" y="492"/>
                    <a:pt x="1253" y="492"/>
                    <a:pt x="1253" y="492"/>
                  </a:cubicBezTo>
                  <a:lnTo>
                    <a:pt x="1345" y="553"/>
                  </a:lnTo>
                  <a:close/>
                  <a:moveTo>
                    <a:pt x="1205" y="48"/>
                  </a:moveTo>
                  <a:cubicBezTo>
                    <a:pt x="1205" y="666"/>
                    <a:pt x="1205" y="666"/>
                    <a:pt x="1205" y="666"/>
                  </a:cubicBezTo>
                  <a:cubicBezTo>
                    <a:pt x="804" y="879"/>
                    <a:pt x="804" y="879"/>
                    <a:pt x="804" y="879"/>
                  </a:cubicBezTo>
                  <a:cubicBezTo>
                    <a:pt x="738" y="836"/>
                    <a:pt x="738" y="836"/>
                    <a:pt x="738" y="836"/>
                  </a:cubicBezTo>
                  <a:cubicBezTo>
                    <a:pt x="730" y="830"/>
                    <a:pt x="719" y="830"/>
                    <a:pt x="711" y="836"/>
                  </a:cubicBezTo>
                  <a:cubicBezTo>
                    <a:pt x="645" y="879"/>
                    <a:pt x="645" y="879"/>
                    <a:pt x="645" y="879"/>
                  </a:cubicBezTo>
                  <a:cubicBezTo>
                    <a:pt x="244" y="666"/>
                    <a:pt x="244" y="666"/>
                    <a:pt x="244" y="666"/>
                  </a:cubicBezTo>
                  <a:cubicBezTo>
                    <a:pt x="244" y="48"/>
                    <a:pt x="244" y="48"/>
                    <a:pt x="244" y="48"/>
                  </a:cubicBezTo>
                  <a:lnTo>
                    <a:pt x="1205" y="48"/>
                  </a:lnTo>
                  <a:close/>
                  <a:moveTo>
                    <a:pt x="196" y="553"/>
                  </a:moveTo>
                  <a:cubicBezTo>
                    <a:pt x="104" y="553"/>
                    <a:pt x="104" y="553"/>
                    <a:pt x="104" y="553"/>
                  </a:cubicBezTo>
                  <a:cubicBezTo>
                    <a:pt x="196" y="492"/>
                    <a:pt x="196" y="492"/>
                    <a:pt x="196" y="492"/>
                  </a:cubicBezTo>
                  <a:lnTo>
                    <a:pt x="196" y="553"/>
                  </a:lnTo>
                  <a:close/>
                  <a:moveTo>
                    <a:pt x="196" y="553"/>
                  </a:moveTo>
                  <a:cubicBezTo>
                    <a:pt x="196" y="553"/>
                    <a:pt x="196" y="553"/>
                    <a:pt x="196" y="553"/>
                  </a:cubicBezTo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964113" y="-1427163"/>
              <a:ext cx="330200" cy="334962"/>
            </a:xfrm>
            <a:custGeom>
              <a:avLst/>
              <a:gdLst>
                <a:gd name="T0" fmla="*/ 216 w 431"/>
                <a:gd name="T1" fmla="*/ 437 h 437"/>
                <a:gd name="T2" fmla="*/ 407 w 431"/>
                <a:gd name="T3" fmla="*/ 437 h 437"/>
                <a:gd name="T4" fmla="*/ 431 w 431"/>
                <a:gd name="T5" fmla="*/ 413 h 437"/>
                <a:gd name="T6" fmla="*/ 407 w 431"/>
                <a:gd name="T7" fmla="*/ 389 h 437"/>
                <a:gd name="T8" fmla="*/ 216 w 431"/>
                <a:gd name="T9" fmla="*/ 389 h 437"/>
                <a:gd name="T10" fmla="*/ 48 w 431"/>
                <a:gd name="T11" fmla="*/ 222 h 437"/>
                <a:gd name="T12" fmla="*/ 48 w 431"/>
                <a:gd name="T13" fmla="*/ 215 h 437"/>
                <a:gd name="T14" fmla="*/ 216 w 431"/>
                <a:gd name="T15" fmla="*/ 48 h 437"/>
                <a:gd name="T16" fmla="*/ 383 w 431"/>
                <a:gd name="T17" fmla="*/ 215 h 437"/>
                <a:gd name="T18" fmla="*/ 383 w 431"/>
                <a:gd name="T19" fmla="*/ 233 h 437"/>
                <a:gd name="T20" fmla="*/ 347 w 431"/>
                <a:gd name="T21" fmla="*/ 269 h 437"/>
                <a:gd name="T22" fmla="*/ 310 w 431"/>
                <a:gd name="T23" fmla="*/ 233 h 437"/>
                <a:gd name="T24" fmla="*/ 310 w 431"/>
                <a:gd name="T25" fmla="*/ 199 h 437"/>
                <a:gd name="T26" fmla="*/ 207 w 431"/>
                <a:gd name="T27" fmla="*/ 95 h 437"/>
                <a:gd name="T28" fmla="*/ 103 w 431"/>
                <a:gd name="T29" fmla="*/ 199 h 437"/>
                <a:gd name="T30" fmla="*/ 207 w 431"/>
                <a:gd name="T31" fmla="*/ 303 h 437"/>
                <a:gd name="T32" fmla="*/ 275 w 431"/>
                <a:gd name="T33" fmla="*/ 277 h 437"/>
                <a:gd name="T34" fmla="*/ 347 w 431"/>
                <a:gd name="T35" fmla="*/ 317 h 437"/>
                <a:gd name="T36" fmla="*/ 431 w 431"/>
                <a:gd name="T37" fmla="*/ 233 h 437"/>
                <a:gd name="T38" fmla="*/ 431 w 431"/>
                <a:gd name="T39" fmla="*/ 215 h 437"/>
                <a:gd name="T40" fmla="*/ 216 w 431"/>
                <a:gd name="T41" fmla="*/ 0 h 437"/>
                <a:gd name="T42" fmla="*/ 0 w 431"/>
                <a:gd name="T43" fmla="*/ 215 h 437"/>
                <a:gd name="T44" fmla="*/ 0 w 431"/>
                <a:gd name="T45" fmla="*/ 222 h 437"/>
                <a:gd name="T46" fmla="*/ 216 w 431"/>
                <a:gd name="T47" fmla="*/ 437 h 437"/>
                <a:gd name="T48" fmla="*/ 207 w 431"/>
                <a:gd name="T49" fmla="*/ 255 h 437"/>
                <a:gd name="T50" fmla="*/ 151 w 431"/>
                <a:gd name="T51" fmla="*/ 199 h 437"/>
                <a:gd name="T52" fmla="*/ 207 w 431"/>
                <a:gd name="T53" fmla="*/ 143 h 437"/>
                <a:gd name="T54" fmla="*/ 262 w 431"/>
                <a:gd name="T55" fmla="*/ 199 h 437"/>
                <a:gd name="T56" fmla="*/ 207 w 431"/>
                <a:gd name="T57" fmla="*/ 255 h 437"/>
                <a:gd name="T58" fmla="*/ 207 w 431"/>
                <a:gd name="T59" fmla="*/ 255 h 437"/>
                <a:gd name="T60" fmla="*/ 207 w 431"/>
                <a:gd name="T61" fmla="*/ 25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1" h="437">
                  <a:moveTo>
                    <a:pt x="216" y="437"/>
                  </a:moveTo>
                  <a:cubicBezTo>
                    <a:pt x="407" y="437"/>
                    <a:pt x="407" y="437"/>
                    <a:pt x="407" y="437"/>
                  </a:cubicBezTo>
                  <a:cubicBezTo>
                    <a:pt x="420" y="437"/>
                    <a:pt x="431" y="426"/>
                    <a:pt x="431" y="413"/>
                  </a:cubicBezTo>
                  <a:cubicBezTo>
                    <a:pt x="431" y="400"/>
                    <a:pt x="420" y="389"/>
                    <a:pt x="40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123" y="389"/>
                    <a:pt x="48" y="314"/>
                    <a:pt x="48" y="222"/>
                  </a:cubicBezTo>
                  <a:cubicBezTo>
                    <a:pt x="48" y="215"/>
                    <a:pt x="48" y="215"/>
                    <a:pt x="48" y="215"/>
                  </a:cubicBezTo>
                  <a:cubicBezTo>
                    <a:pt x="48" y="123"/>
                    <a:pt x="123" y="48"/>
                    <a:pt x="216" y="48"/>
                  </a:cubicBezTo>
                  <a:cubicBezTo>
                    <a:pt x="308" y="48"/>
                    <a:pt x="383" y="123"/>
                    <a:pt x="383" y="215"/>
                  </a:cubicBezTo>
                  <a:cubicBezTo>
                    <a:pt x="383" y="233"/>
                    <a:pt x="383" y="233"/>
                    <a:pt x="383" y="233"/>
                  </a:cubicBezTo>
                  <a:cubicBezTo>
                    <a:pt x="383" y="253"/>
                    <a:pt x="366" y="269"/>
                    <a:pt x="347" y="269"/>
                  </a:cubicBezTo>
                  <a:cubicBezTo>
                    <a:pt x="327" y="269"/>
                    <a:pt x="310" y="253"/>
                    <a:pt x="310" y="233"/>
                  </a:cubicBezTo>
                  <a:cubicBezTo>
                    <a:pt x="310" y="199"/>
                    <a:pt x="310" y="199"/>
                    <a:pt x="310" y="199"/>
                  </a:cubicBezTo>
                  <a:cubicBezTo>
                    <a:pt x="310" y="142"/>
                    <a:pt x="264" y="95"/>
                    <a:pt x="207" y="95"/>
                  </a:cubicBezTo>
                  <a:cubicBezTo>
                    <a:pt x="150" y="95"/>
                    <a:pt x="103" y="142"/>
                    <a:pt x="103" y="199"/>
                  </a:cubicBezTo>
                  <a:cubicBezTo>
                    <a:pt x="103" y="256"/>
                    <a:pt x="150" y="303"/>
                    <a:pt x="207" y="303"/>
                  </a:cubicBezTo>
                  <a:cubicBezTo>
                    <a:pt x="233" y="303"/>
                    <a:pt x="257" y="293"/>
                    <a:pt x="275" y="277"/>
                  </a:cubicBezTo>
                  <a:cubicBezTo>
                    <a:pt x="290" y="301"/>
                    <a:pt x="316" y="317"/>
                    <a:pt x="347" y="317"/>
                  </a:cubicBezTo>
                  <a:cubicBezTo>
                    <a:pt x="393" y="317"/>
                    <a:pt x="431" y="279"/>
                    <a:pt x="431" y="233"/>
                  </a:cubicBezTo>
                  <a:cubicBezTo>
                    <a:pt x="431" y="215"/>
                    <a:pt x="431" y="215"/>
                    <a:pt x="431" y="215"/>
                  </a:cubicBezTo>
                  <a:cubicBezTo>
                    <a:pt x="431" y="96"/>
                    <a:pt x="334" y="0"/>
                    <a:pt x="216" y="0"/>
                  </a:cubicBezTo>
                  <a:cubicBezTo>
                    <a:pt x="97" y="0"/>
                    <a:pt x="0" y="96"/>
                    <a:pt x="0" y="21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341"/>
                    <a:pt x="97" y="437"/>
                    <a:pt x="216" y="437"/>
                  </a:cubicBezTo>
                  <a:close/>
                  <a:moveTo>
                    <a:pt x="207" y="255"/>
                  </a:moveTo>
                  <a:cubicBezTo>
                    <a:pt x="176" y="255"/>
                    <a:pt x="151" y="230"/>
                    <a:pt x="151" y="199"/>
                  </a:cubicBezTo>
                  <a:cubicBezTo>
                    <a:pt x="151" y="168"/>
                    <a:pt x="176" y="143"/>
                    <a:pt x="207" y="143"/>
                  </a:cubicBezTo>
                  <a:cubicBezTo>
                    <a:pt x="237" y="143"/>
                    <a:pt x="262" y="168"/>
                    <a:pt x="262" y="199"/>
                  </a:cubicBezTo>
                  <a:cubicBezTo>
                    <a:pt x="262" y="230"/>
                    <a:pt x="237" y="255"/>
                    <a:pt x="207" y="255"/>
                  </a:cubicBezTo>
                  <a:close/>
                  <a:moveTo>
                    <a:pt x="207" y="255"/>
                  </a:moveTo>
                  <a:cubicBezTo>
                    <a:pt x="207" y="255"/>
                    <a:pt x="207" y="255"/>
                    <a:pt x="207" y="255"/>
                  </a:cubicBezTo>
                </a:path>
              </a:pathLst>
            </a:custGeom>
            <a:solidFill>
              <a:srgbClr val="17B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774692" y="2798165"/>
            <a:ext cx="538918" cy="486373"/>
          </a:xfrm>
          <a:custGeom>
            <a:avLst/>
            <a:gdLst>
              <a:gd name="T0" fmla="*/ 0 w 192"/>
              <a:gd name="T1" fmla="*/ 19 h 173"/>
              <a:gd name="T2" fmla="*/ 0 w 192"/>
              <a:gd name="T3" fmla="*/ 93 h 173"/>
              <a:gd name="T4" fmla="*/ 60 w 192"/>
              <a:gd name="T5" fmla="*/ 171 h 173"/>
              <a:gd name="T6" fmla="*/ 115 w 192"/>
              <a:gd name="T7" fmla="*/ 172 h 173"/>
              <a:gd name="T8" fmla="*/ 182 w 192"/>
              <a:gd name="T9" fmla="*/ 128 h 173"/>
              <a:gd name="T10" fmla="*/ 166 w 192"/>
              <a:gd name="T11" fmla="*/ 116 h 173"/>
              <a:gd name="T12" fmla="*/ 94 w 192"/>
              <a:gd name="T13" fmla="*/ 131 h 173"/>
              <a:gd name="T14" fmla="*/ 102 w 192"/>
              <a:gd name="T15" fmla="*/ 131 h 173"/>
              <a:gd name="T16" fmla="*/ 70 w 192"/>
              <a:gd name="T17" fmla="*/ 115 h 173"/>
              <a:gd name="T18" fmla="*/ 23 w 192"/>
              <a:gd name="T19" fmla="*/ 124 h 173"/>
              <a:gd name="T20" fmla="*/ 90 w 192"/>
              <a:gd name="T21" fmla="*/ 150 h 173"/>
              <a:gd name="T22" fmla="*/ 102 w 192"/>
              <a:gd name="T23" fmla="*/ 150 h 173"/>
              <a:gd name="T24" fmla="*/ 128 w 192"/>
              <a:gd name="T25" fmla="*/ 149 h 173"/>
              <a:gd name="T26" fmla="*/ 144 w 192"/>
              <a:gd name="T27" fmla="*/ 163 h 173"/>
              <a:gd name="T28" fmla="*/ 150 w 192"/>
              <a:gd name="T29" fmla="*/ 146 h 173"/>
              <a:gd name="T30" fmla="*/ 58 w 192"/>
              <a:gd name="T31" fmla="*/ 148 h 173"/>
              <a:gd name="T32" fmla="*/ 64 w 192"/>
              <a:gd name="T33" fmla="*/ 165 h 173"/>
              <a:gd name="T34" fmla="*/ 64 w 192"/>
              <a:gd name="T35" fmla="*/ 130 h 173"/>
              <a:gd name="T36" fmla="*/ 111 w 192"/>
              <a:gd name="T37" fmla="*/ 130 h 173"/>
              <a:gd name="T38" fmla="*/ 125 w 192"/>
              <a:gd name="T39" fmla="*/ 129 h 173"/>
              <a:gd name="T40" fmla="*/ 150 w 192"/>
              <a:gd name="T41" fmla="*/ 124 h 173"/>
              <a:gd name="T42" fmla="*/ 99 w 192"/>
              <a:gd name="T43" fmla="*/ 80 h 173"/>
              <a:gd name="T44" fmla="*/ 22 w 192"/>
              <a:gd name="T45" fmla="*/ 35 h 173"/>
              <a:gd name="T46" fmla="*/ 83 w 192"/>
              <a:gd name="T47" fmla="*/ 42 h 173"/>
              <a:gd name="T48" fmla="*/ 102 w 192"/>
              <a:gd name="T49" fmla="*/ 41 h 173"/>
              <a:gd name="T50" fmla="*/ 90 w 192"/>
              <a:gd name="T51" fmla="*/ 42 h 173"/>
              <a:gd name="T52" fmla="*/ 157 w 192"/>
              <a:gd name="T53" fmla="*/ 33 h 173"/>
              <a:gd name="T54" fmla="*/ 134 w 192"/>
              <a:gd name="T55" fmla="*/ 54 h 173"/>
              <a:gd name="T56" fmla="*/ 118 w 192"/>
              <a:gd name="T57" fmla="*/ 40 h 173"/>
              <a:gd name="T58" fmla="*/ 64 w 192"/>
              <a:gd name="T59" fmla="*/ 41 h 173"/>
              <a:gd name="T60" fmla="*/ 39 w 192"/>
              <a:gd name="T61" fmla="*/ 54 h 173"/>
              <a:gd name="T62" fmla="*/ 74 w 192"/>
              <a:gd name="T63" fmla="*/ 94 h 173"/>
              <a:gd name="T64" fmla="*/ 58 w 192"/>
              <a:gd name="T65" fmla="*/ 92 h 173"/>
              <a:gd name="T66" fmla="*/ 51 w 192"/>
              <a:gd name="T67" fmla="*/ 91 h 173"/>
              <a:gd name="T68" fmla="*/ 26 w 192"/>
              <a:gd name="T69" fmla="*/ 80 h 173"/>
              <a:gd name="T70" fmla="*/ 109 w 192"/>
              <a:gd name="T71" fmla="*/ 96 h 173"/>
              <a:gd name="T72" fmla="*/ 144 w 192"/>
              <a:gd name="T73" fmla="*/ 94 h 173"/>
              <a:gd name="T74" fmla="*/ 128 w 192"/>
              <a:gd name="T75" fmla="*/ 79 h 173"/>
              <a:gd name="T76" fmla="*/ 161 w 192"/>
              <a:gd name="T77" fmla="*/ 91 h 173"/>
              <a:gd name="T78" fmla="*/ 172 w 192"/>
              <a:gd name="T79" fmla="*/ 66 h 173"/>
              <a:gd name="T80" fmla="*/ 91 w 192"/>
              <a:gd name="T81" fmla="*/ 73 h 173"/>
              <a:gd name="T82" fmla="*/ 51 w 192"/>
              <a:gd name="T83" fmla="*/ 62 h 173"/>
              <a:gd name="T84" fmla="*/ 92 w 192"/>
              <a:gd name="T85" fmla="*/ 64 h 173"/>
              <a:gd name="T86" fmla="*/ 162 w 192"/>
              <a:gd name="T87" fmla="*/ 53 h 173"/>
              <a:gd name="T88" fmla="*/ 166 w 192"/>
              <a:gd name="T89" fmla="*/ 19 h 173"/>
              <a:gd name="T90" fmla="*/ 75 w 192"/>
              <a:gd name="T91" fmla="*/ 35 h 173"/>
              <a:gd name="T92" fmla="*/ 16 w 192"/>
              <a:gd name="T93" fmla="*/ 33 h 173"/>
              <a:gd name="T94" fmla="*/ 50 w 192"/>
              <a:gd name="T95" fmla="*/ 97 h 173"/>
              <a:gd name="T96" fmla="*/ 125 w 192"/>
              <a:gd name="T97" fmla="*/ 102 h 173"/>
              <a:gd name="T98" fmla="*/ 93 w 192"/>
              <a:gd name="T99" fmla="*/ 109 h 173"/>
              <a:gd name="T100" fmla="*/ 22 w 192"/>
              <a:gd name="T101" fmla="*/ 86 h 173"/>
              <a:gd name="T102" fmla="*/ 6 w 192"/>
              <a:gd name="T103" fmla="*/ 115 h 173"/>
              <a:gd name="T104" fmla="*/ 166 w 192"/>
              <a:gd name="T105" fmla="*/ 142 h 173"/>
              <a:gd name="T106" fmla="*/ 107 w 192"/>
              <a:gd name="T107" fmla="*/ 144 h 173"/>
              <a:gd name="T108" fmla="*/ 16 w 192"/>
              <a:gd name="T109" fmla="*/ 128 h 173"/>
              <a:gd name="T110" fmla="*/ 67 w 192"/>
              <a:gd name="T111" fmla="*/ 137 h 173"/>
              <a:gd name="T112" fmla="*/ 122 w 192"/>
              <a:gd name="T113" fmla="*/ 136 h 173"/>
              <a:gd name="T114" fmla="*/ 166 w 192"/>
              <a:gd name="T115" fmla="*/ 124 h 173"/>
              <a:gd name="T116" fmla="*/ 186 w 192"/>
              <a:gd name="T117" fmla="*/ 8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2" h="173">
                <a:moveTo>
                  <a:pt x="192" y="58"/>
                </a:moveTo>
                <a:cubicBezTo>
                  <a:pt x="192" y="52"/>
                  <a:pt x="185" y="48"/>
                  <a:pt x="172" y="45"/>
                </a:cubicBezTo>
                <a:cubicBezTo>
                  <a:pt x="173" y="44"/>
                  <a:pt x="173" y="43"/>
                  <a:pt x="173" y="42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72" y="1"/>
                  <a:pt x="95" y="0"/>
                  <a:pt x="86" y="0"/>
                </a:cubicBezTo>
                <a:cubicBezTo>
                  <a:pt x="78" y="0"/>
                  <a:pt x="1" y="1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8"/>
                  <a:pt x="8" y="52"/>
                  <a:pt x="20" y="56"/>
                </a:cubicBezTo>
                <a:cubicBezTo>
                  <a:pt x="19" y="57"/>
                  <a:pt x="19" y="57"/>
                  <a:pt x="19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83"/>
                  <a:pt x="0" y="87"/>
                  <a:pt x="0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9"/>
                  <a:pt x="4" y="123"/>
                  <a:pt x="10" y="126"/>
                </a:cubicBezTo>
                <a:cubicBezTo>
                  <a:pt x="10" y="127"/>
                  <a:pt x="10" y="127"/>
                  <a:pt x="10" y="12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61"/>
                  <a:pt x="34" y="168"/>
                  <a:pt x="60" y="171"/>
                </a:cubicBezTo>
                <a:cubicBezTo>
                  <a:pt x="60" y="171"/>
                  <a:pt x="61" y="171"/>
                  <a:pt x="61" y="171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6" y="171"/>
                  <a:pt x="71" y="172"/>
                  <a:pt x="76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84" y="173"/>
                  <a:pt x="90" y="173"/>
                  <a:pt x="96" y="173"/>
                </a:cubicBezTo>
                <a:cubicBezTo>
                  <a:pt x="102" y="173"/>
                  <a:pt x="108" y="173"/>
                  <a:pt x="115" y="172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15" y="172"/>
                  <a:pt x="115" y="172"/>
                  <a:pt x="116" y="172"/>
                </a:cubicBezTo>
                <a:cubicBezTo>
                  <a:pt x="121" y="172"/>
                  <a:pt x="126" y="171"/>
                  <a:pt x="131" y="171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31" y="171"/>
                  <a:pt x="132" y="171"/>
                  <a:pt x="132" y="171"/>
                </a:cubicBezTo>
                <a:cubicBezTo>
                  <a:pt x="158" y="168"/>
                  <a:pt x="182" y="161"/>
                  <a:pt x="182" y="150"/>
                </a:cubicBezTo>
                <a:cubicBezTo>
                  <a:pt x="182" y="128"/>
                  <a:pt x="182" y="128"/>
                  <a:pt x="182" y="128"/>
                </a:cubicBezTo>
                <a:cubicBezTo>
                  <a:pt x="182" y="128"/>
                  <a:pt x="182" y="128"/>
                  <a:pt x="182" y="128"/>
                </a:cubicBezTo>
                <a:cubicBezTo>
                  <a:pt x="182" y="124"/>
                  <a:pt x="179" y="121"/>
                  <a:pt x="172" y="118"/>
                </a:cubicBezTo>
                <a:cubicBezTo>
                  <a:pt x="173" y="117"/>
                  <a:pt x="173" y="116"/>
                  <a:pt x="173" y="115"/>
                </a:cubicBezTo>
                <a:cubicBezTo>
                  <a:pt x="173" y="94"/>
                  <a:pt x="173" y="94"/>
                  <a:pt x="173" y="94"/>
                </a:cubicBezTo>
                <a:cubicBezTo>
                  <a:pt x="184" y="91"/>
                  <a:pt x="192" y="86"/>
                  <a:pt x="192" y="80"/>
                </a:cubicBezTo>
                <a:cubicBezTo>
                  <a:pt x="192" y="58"/>
                  <a:pt x="192" y="58"/>
                  <a:pt x="192" y="58"/>
                </a:cubicBezTo>
                <a:close/>
                <a:moveTo>
                  <a:pt x="166" y="116"/>
                </a:moveTo>
                <a:cubicBezTo>
                  <a:pt x="165" y="117"/>
                  <a:pt x="165" y="117"/>
                  <a:pt x="165" y="117"/>
                </a:cubicBezTo>
                <a:cubicBezTo>
                  <a:pt x="163" y="119"/>
                  <a:pt x="160" y="120"/>
                  <a:pt x="157" y="122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61" y="105"/>
                  <a:pt x="164" y="104"/>
                  <a:pt x="166" y="102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6" y="116"/>
                  <a:pt x="166" y="116"/>
                  <a:pt x="166" y="116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3" y="131"/>
                </a:cubicBezTo>
                <a:cubicBezTo>
                  <a:pt x="92" y="131"/>
                  <a:pt x="91" y="131"/>
                  <a:pt x="90" y="131"/>
                </a:cubicBezTo>
                <a:cubicBezTo>
                  <a:pt x="90" y="115"/>
                  <a:pt x="90" y="115"/>
                  <a:pt x="90" y="115"/>
                </a:cubicBezTo>
                <a:cubicBezTo>
                  <a:pt x="90" y="115"/>
                  <a:pt x="91" y="115"/>
                  <a:pt x="92" y="115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6" y="115"/>
                  <a:pt x="99" y="115"/>
                  <a:pt x="102" y="115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1"/>
                  <a:pt x="101" y="131"/>
                  <a:pt x="100" y="131"/>
                </a:cubicBezTo>
                <a:cubicBezTo>
                  <a:pt x="98" y="131"/>
                  <a:pt x="96" y="131"/>
                  <a:pt x="94" y="131"/>
                </a:cubicBezTo>
                <a:close/>
                <a:moveTo>
                  <a:pt x="81" y="131"/>
                </a:moveTo>
                <a:cubicBezTo>
                  <a:pt x="79" y="131"/>
                  <a:pt x="78" y="131"/>
                  <a:pt x="76" y="131"/>
                </a:cubicBezTo>
                <a:cubicBezTo>
                  <a:pt x="76" y="131"/>
                  <a:pt x="76" y="131"/>
                  <a:pt x="76" y="131"/>
                </a:cubicBezTo>
                <a:cubicBezTo>
                  <a:pt x="74" y="131"/>
                  <a:pt x="72" y="131"/>
                  <a:pt x="70" y="131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4" y="115"/>
                  <a:pt x="77" y="115"/>
                  <a:pt x="80" y="115"/>
                </a:cubicBezTo>
                <a:cubicBezTo>
                  <a:pt x="80" y="115"/>
                  <a:pt x="80" y="115"/>
                  <a:pt x="81" y="115"/>
                </a:cubicBezTo>
                <a:cubicBezTo>
                  <a:pt x="81" y="115"/>
                  <a:pt x="82" y="115"/>
                  <a:pt x="83" y="115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3" y="131"/>
                  <a:pt x="82" y="131"/>
                  <a:pt x="81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23" y="124"/>
                </a:moveTo>
                <a:cubicBezTo>
                  <a:pt x="23" y="124"/>
                  <a:pt x="23" y="124"/>
                  <a:pt x="22" y="124"/>
                </a:cubicBezTo>
                <a:cubicBezTo>
                  <a:pt x="22" y="108"/>
                  <a:pt x="22" y="108"/>
                  <a:pt x="22" y="108"/>
                </a:cubicBezTo>
                <a:cubicBezTo>
                  <a:pt x="25" y="109"/>
                  <a:pt x="29" y="110"/>
                  <a:pt x="32" y="111"/>
                </a:cubicBezTo>
                <a:cubicBezTo>
                  <a:pt x="32" y="126"/>
                  <a:pt x="32" y="126"/>
                  <a:pt x="32" y="126"/>
                </a:cubicBezTo>
                <a:cubicBezTo>
                  <a:pt x="29" y="125"/>
                  <a:pt x="26" y="125"/>
                  <a:pt x="24" y="124"/>
                </a:cubicBezTo>
                <a:cubicBezTo>
                  <a:pt x="23" y="124"/>
                  <a:pt x="23" y="124"/>
                  <a:pt x="23" y="124"/>
                </a:cubicBezTo>
                <a:close/>
                <a:moveTo>
                  <a:pt x="90" y="150"/>
                </a:moveTo>
                <a:cubicBezTo>
                  <a:pt x="91" y="150"/>
                  <a:pt x="92" y="150"/>
                  <a:pt x="93" y="150"/>
                </a:cubicBezTo>
                <a:cubicBezTo>
                  <a:pt x="93" y="166"/>
                  <a:pt x="93" y="166"/>
                  <a:pt x="93" y="166"/>
                </a:cubicBezTo>
                <a:cubicBezTo>
                  <a:pt x="88" y="166"/>
                  <a:pt x="84" y="166"/>
                  <a:pt x="80" y="166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3" y="150"/>
                  <a:pt x="86" y="150"/>
                  <a:pt x="90" y="150"/>
                </a:cubicBezTo>
                <a:cubicBezTo>
                  <a:pt x="90" y="150"/>
                  <a:pt x="90" y="150"/>
                  <a:pt x="90" y="150"/>
                </a:cubicBezTo>
                <a:close/>
                <a:moveTo>
                  <a:pt x="102" y="150"/>
                </a:moveTo>
                <a:cubicBezTo>
                  <a:pt x="106" y="150"/>
                  <a:pt x="109" y="150"/>
                  <a:pt x="112" y="150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8" y="166"/>
                  <a:pt x="104" y="166"/>
                  <a:pt x="99" y="166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0" y="150"/>
                  <a:pt x="101" y="150"/>
                  <a:pt x="102" y="150"/>
                </a:cubicBezTo>
                <a:cubicBezTo>
                  <a:pt x="102" y="150"/>
                  <a:pt x="102" y="150"/>
                  <a:pt x="102" y="150"/>
                </a:cubicBezTo>
                <a:close/>
                <a:moveTo>
                  <a:pt x="128" y="149"/>
                </a:moveTo>
                <a:cubicBezTo>
                  <a:pt x="128" y="165"/>
                  <a:pt x="128" y="165"/>
                  <a:pt x="128" y="165"/>
                </a:cubicBezTo>
                <a:cubicBezTo>
                  <a:pt x="125" y="165"/>
                  <a:pt x="122" y="165"/>
                  <a:pt x="118" y="166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22" y="149"/>
                  <a:pt x="125" y="149"/>
                  <a:pt x="128" y="149"/>
                </a:cubicBezTo>
                <a:close/>
                <a:moveTo>
                  <a:pt x="134" y="148"/>
                </a:moveTo>
                <a:cubicBezTo>
                  <a:pt x="138" y="148"/>
                  <a:pt x="141" y="147"/>
                  <a:pt x="144" y="147"/>
                </a:cubicBezTo>
                <a:cubicBezTo>
                  <a:pt x="144" y="163"/>
                  <a:pt x="144" y="163"/>
                  <a:pt x="144" y="163"/>
                </a:cubicBezTo>
                <a:cubicBezTo>
                  <a:pt x="141" y="163"/>
                  <a:pt x="138" y="164"/>
                  <a:pt x="134" y="164"/>
                </a:cubicBezTo>
                <a:lnTo>
                  <a:pt x="134" y="148"/>
                </a:lnTo>
                <a:close/>
                <a:moveTo>
                  <a:pt x="150" y="146"/>
                </a:moveTo>
                <a:cubicBezTo>
                  <a:pt x="154" y="145"/>
                  <a:pt x="157" y="144"/>
                  <a:pt x="160" y="143"/>
                </a:cubicBezTo>
                <a:cubicBezTo>
                  <a:pt x="160" y="159"/>
                  <a:pt x="160" y="159"/>
                  <a:pt x="160" y="159"/>
                </a:cubicBezTo>
                <a:cubicBezTo>
                  <a:pt x="157" y="160"/>
                  <a:pt x="154" y="161"/>
                  <a:pt x="150" y="161"/>
                </a:cubicBezTo>
                <a:lnTo>
                  <a:pt x="150" y="146"/>
                </a:lnTo>
                <a:close/>
                <a:moveTo>
                  <a:pt x="42" y="146"/>
                </a:moveTo>
                <a:cubicBezTo>
                  <a:pt x="42" y="161"/>
                  <a:pt x="42" y="161"/>
                  <a:pt x="42" y="161"/>
                </a:cubicBezTo>
                <a:cubicBezTo>
                  <a:pt x="38" y="161"/>
                  <a:pt x="35" y="160"/>
                  <a:pt x="32" y="159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35" y="144"/>
                  <a:pt x="38" y="145"/>
                  <a:pt x="42" y="146"/>
                </a:cubicBezTo>
                <a:close/>
                <a:moveTo>
                  <a:pt x="48" y="147"/>
                </a:moveTo>
                <a:cubicBezTo>
                  <a:pt x="51" y="147"/>
                  <a:pt x="54" y="148"/>
                  <a:pt x="58" y="14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4" y="164"/>
                  <a:pt x="51" y="163"/>
                  <a:pt x="48" y="163"/>
                </a:cubicBezTo>
                <a:lnTo>
                  <a:pt x="48" y="147"/>
                </a:lnTo>
                <a:close/>
                <a:moveTo>
                  <a:pt x="64" y="149"/>
                </a:moveTo>
                <a:cubicBezTo>
                  <a:pt x="67" y="149"/>
                  <a:pt x="70" y="149"/>
                  <a:pt x="74" y="150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70" y="165"/>
                  <a:pt x="67" y="165"/>
                  <a:pt x="64" y="165"/>
                </a:cubicBezTo>
                <a:lnTo>
                  <a:pt x="64" y="149"/>
                </a:lnTo>
                <a:close/>
                <a:moveTo>
                  <a:pt x="56" y="130"/>
                </a:moveTo>
                <a:cubicBezTo>
                  <a:pt x="56" y="130"/>
                  <a:pt x="55" y="130"/>
                  <a:pt x="55" y="130"/>
                </a:cubicBezTo>
                <a:cubicBezTo>
                  <a:pt x="55" y="130"/>
                  <a:pt x="55" y="130"/>
                  <a:pt x="54" y="130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8" y="114"/>
                  <a:pt x="61" y="114"/>
                  <a:pt x="64" y="11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1" y="130"/>
                  <a:pt x="59" y="130"/>
                  <a:pt x="56" y="130"/>
                </a:cubicBezTo>
                <a:close/>
                <a:moveTo>
                  <a:pt x="48" y="113"/>
                </a:moveTo>
                <a:cubicBezTo>
                  <a:pt x="48" y="129"/>
                  <a:pt x="48" y="129"/>
                  <a:pt x="48" y="129"/>
                </a:cubicBezTo>
                <a:cubicBezTo>
                  <a:pt x="45" y="128"/>
                  <a:pt x="41" y="128"/>
                  <a:pt x="38" y="127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1" y="112"/>
                  <a:pt x="45" y="113"/>
                  <a:pt x="48" y="113"/>
                </a:cubicBezTo>
                <a:close/>
                <a:moveTo>
                  <a:pt x="111" y="130"/>
                </a:moveTo>
                <a:cubicBezTo>
                  <a:pt x="110" y="130"/>
                  <a:pt x="110" y="130"/>
                  <a:pt x="109" y="130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12" y="114"/>
                  <a:pt x="115" y="114"/>
                  <a:pt x="118" y="114"/>
                </a:cubicBezTo>
                <a:cubicBezTo>
                  <a:pt x="118" y="130"/>
                  <a:pt x="118" y="130"/>
                  <a:pt x="118" y="130"/>
                </a:cubicBezTo>
                <a:cubicBezTo>
                  <a:pt x="116" y="130"/>
                  <a:pt x="114" y="130"/>
                  <a:pt x="112" y="130"/>
                </a:cubicBezTo>
                <a:cubicBezTo>
                  <a:pt x="112" y="130"/>
                  <a:pt x="111" y="130"/>
                  <a:pt x="111" y="130"/>
                </a:cubicBezTo>
                <a:close/>
                <a:moveTo>
                  <a:pt x="125" y="129"/>
                </a:moveTo>
                <a:cubicBezTo>
                  <a:pt x="125" y="113"/>
                  <a:pt x="125" y="113"/>
                  <a:pt x="125" y="113"/>
                </a:cubicBezTo>
                <a:cubicBezTo>
                  <a:pt x="128" y="113"/>
                  <a:pt x="131" y="112"/>
                  <a:pt x="134" y="112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31" y="128"/>
                  <a:pt x="128" y="128"/>
                  <a:pt x="125" y="129"/>
                </a:cubicBezTo>
                <a:close/>
                <a:moveTo>
                  <a:pt x="141" y="110"/>
                </a:moveTo>
                <a:cubicBezTo>
                  <a:pt x="144" y="110"/>
                  <a:pt x="147" y="109"/>
                  <a:pt x="150" y="108"/>
                </a:cubicBezTo>
                <a:cubicBezTo>
                  <a:pt x="150" y="124"/>
                  <a:pt x="150" y="124"/>
                  <a:pt x="150" y="124"/>
                </a:cubicBezTo>
                <a:cubicBezTo>
                  <a:pt x="148" y="125"/>
                  <a:pt x="144" y="125"/>
                  <a:pt x="141" y="126"/>
                </a:cubicBezTo>
                <a:lnTo>
                  <a:pt x="141" y="110"/>
                </a:lnTo>
                <a:close/>
                <a:moveTo>
                  <a:pt x="97" y="96"/>
                </a:moveTo>
                <a:cubicBezTo>
                  <a:pt x="95" y="96"/>
                  <a:pt x="92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80"/>
                  <a:pt x="90" y="80"/>
                  <a:pt x="90" y="80"/>
                </a:cubicBezTo>
                <a:cubicBezTo>
                  <a:pt x="93" y="80"/>
                  <a:pt x="96" y="80"/>
                  <a:pt x="99" y="80"/>
                </a:cubicBezTo>
                <a:cubicBezTo>
                  <a:pt x="99" y="80"/>
                  <a:pt x="100" y="80"/>
                  <a:pt x="100" y="80"/>
                </a:cubicBezTo>
                <a:cubicBezTo>
                  <a:pt x="101" y="80"/>
                  <a:pt x="102" y="80"/>
                  <a:pt x="102" y="80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6"/>
                  <a:pt x="99" y="96"/>
                  <a:pt x="98" y="96"/>
                </a:cubicBezTo>
                <a:cubicBezTo>
                  <a:pt x="98" y="96"/>
                  <a:pt x="97" y="96"/>
                  <a:pt x="97" y="96"/>
                </a:cubicBezTo>
                <a:close/>
                <a:moveTo>
                  <a:pt x="22" y="50"/>
                </a:moveTo>
                <a:cubicBezTo>
                  <a:pt x="22" y="35"/>
                  <a:pt x="22" y="35"/>
                  <a:pt x="22" y="35"/>
                </a:cubicBezTo>
                <a:cubicBezTo>
                  <a:pt x="25" y="35"/>
                  <a:pt x="29" y="36"/>
                  <a:pt x="32" y="37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2"/>
                  <a:pt x="31" y="52"/>
                  <a:pt x="31" y="52"/>
                </a:cubicBezTo>
                <a:cubicBezTo>
                  <a:pt x="29" y="52"/>
                  <a:pt x="27" y="52"/>
                  <a:pt x="26" y="51"/>
                </a:cubicBezTo>
                <a:cubicBezTo>
                  <a:pt x="25" y="51"/>
                  <a:pt x="23" y="50"/>
                  <a:pt x="22" y="50"/>
                </a:cubicBezTo>
                <a:close/>
                <a:moveTo>
                  <a:pt x="81" y="42"/>
                </a:moveTo>
                <a:cubicBezTo>
                  <a:pt x="81" y="42"/>
                  <a:pt x="82" y="42"/>
                  <a:pt x="83" y="42"/>
                </a:cubicBezTo>
                <a:cubicBezTo>
                  <a:pt x="83" y="58"/>
                  <a:pt x="83" y="58"/>
                  <a:pt x="83" y="58"/>
                </a:cubicBezTo>
                <a:cubicBezTo>
                  <a:pt x="79" y="58"/>
                  <a:pt x="75" y="57"/>
                  <a:pt x="70" y="57"/>
                </a:cubicBezTo>
                <a:cubicBezTo>
                  <a:pt x="70" y="41"/>
                  <a:pt x="70" y="41"/>
                  <a:pt x="70" y="41"/>
                </a:cubicBezTo>
                <a:cubicBezTo>
                  <a:pt x="74" y="41"/>
                  <a:pt x="77" y="41"/>
                  <a:pt x="80" y="42"/>
                </a:cubicBezTo>
                <a:cubicBezTo>
                  <a:pt x="80" y="42"/>
                  <a:pt x="80" y="42"/>
                  <a:pt x="81" y="42"/>
                </a:cubicBezTo>
                <a:close/>
                <a:moveTo>
                  <a:pt x="93" y="42"/>
                </a:moveTo>
                <a:cubicBezTo>
                  <a:pt x="96" y="41"/>
                  <a:pt x="99" y="41"/>
                  <a:pt x="102" y="41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6" y="57"/>
                  <a:pt x="94" y="57"/>
                </a:cubicBezTo>
                <a:cubicBezTo>
                  <a:pt x="94" y="58"/>
                  <a:pt x="93" y="58"/>
                  <a:pt x="93" y="58"/>
                </a:cubicBezTo>
                <a:cubicBezTo>
                  <a:pt x="92" y="58"/>
                  <a:pt x="91" y="58"/>
                  <a:pt x="90" y="58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1" y="42"/>
                  <a:pt x="92" y="42"/>
                </a:cubicBezTo>
                <a:lnTo>
                  <a:pt x="93" y="42"/>
                </a:lnTo>
                <a:close/>
                <a:moveTo>
                  <a:pt x="166" y="43"/>
                </a:moveTo>
                <a:cubicBezTo>
                  <a:pt x="166" y="43"/>
                  <a:pt x="166" y="43"/>
                  <a:pt x="166" y="43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3" y="45"/>
                  <a:pt x="160" y="47"/>
                  <a:pt x="157" y="48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61" y="31"/>
                  <a:pt x="164" y="30"/>
                  <a:pt x="166" y="28"/>
                </a:cubicBezTo>
                <a:cubicBezTo>
                  <a:pt x="166" y="42"/>
                  <a:pt x="166" y="42"/>
                  <a:pt x="166" y="42"/>
                </a:cubicBezTo>
                <a:cubicBezTo>
                  <a:pt x="166" y="42"/>
                  <a:pt x="166" y="43"/>
                  <a:pt x="166" y="43"/>
                </a:cubicBezTo>
                <a:close/>
                <a:moveTo>
                  <a:pt x="125" y="55"/>
                </a:moveTo>
                <a:cubicBezTo>
                  <a:pt x="125" y="39"/>
                  <a:pt x="125" y="39"/>
                  <a:pt x="125" y="39"/>
                </a:cubicBezTo>
                <a:cubicBezTo>
                  <a:pt x="128" y="39"/>
                  <a:pt x="131" y="39"/>
                  <a:pt x="134" y="38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1" y="54"/>
                  <a:pt x="128" y="55"/>
                  <a:pt x="125" y="55"/>
                </a:cubicBezTo>
                <a:close/>
                <a:moveTo>
                  <a:pt x="141" y="52"/>
                </a:moveTo>
                <a:cubicBezTo>
                  <a:pt x="141" y="37"/>
                  <a:pt x="141" y="37"/>
                  <a:pt x="141" y="37"/>
                </a:cubicBezTo>
                <a:cubicBezTo>
                  <a:pt x="144" y="36"/>
                  <a:pt x="147" y="35"/>
                  <a:pt x="150" y="35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48" y="51"/>
                  <a:pt x="144" y="52"/>
                  <a:pt x="141" y="52"/>
                </a:cubicBezTo>
                <a:close/>
                <a:moveTo>
                  <a:pt x="118" y="40"/>
                </a:moveTo>
                <a:cubicBezTo>
                  <a:pt x="118" y="56"/>
                  <a:pt x="118" y="56"/>
                  <a:pt x="118" y="56"/>
                </a:cubicBezTo>
                <a:cubicBezTo>
                  <a:pt x="115" y="56"/>
                  <a:pt x="112" y="57"/>
                  <a:pt x="109" y="57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12" y="41"/>
                  <a:pt x="115" y="40"/>
                  <a:pt x="118" y="40"/>
                </a:cubicBezTo>
                <a:close/>
                <a:moveTo>
                  <a:pt x="54" y="56"/>
                </a:moveTo>
                <a:cubicBezTo>
                  <a:pt x="54" y="40"/>
                  <a:pt x="54" y="40"/>
                  <a:pt x="54" y="40"/>
                </a:cubicBezTo>
                <a:cubicBezTo>
                  <a:pt x="58" y="40"/>
                  <a:pt x="61" y="41"/>
                  <a:pt x="64" y="41"/>
                </a:cubicBezTo>
                <a:cubicBezTo>
                  <a:pt x="64" y="57"/>
                  <a:pt x="64" y="57"/>
                  <a:pt x="64" y="57"/>
                </a:cubicBezTo>
                <a:cubicBezTo>
                  <a:pt x="61" y="57"/>
                  <a:pt x="58" y="56"/>
                  <a:pt x="54" y="56"/>
                </a:cubicBezTo>
                <a:close/>
                <a:moveTo>
                  <a:pt x="48" y="39"/>
                </a:moveTo>
                <a:cubicBezTo>
                  <a:pt x="48" y="55"/>
                  <a:pt x="48" y="55"/>
                  <a:pt x="48" y="55"/>
                </a:cubicBezTo>
                <a:cubicBezTo>
                  <a:pt x="47" y="55"/>
                  <a:pt x="47" y="55"/>
                  <a:pt x="46" y="55"/>
                </a:cubicBezTo>
                <a:cubicBezTo>
                  <a:pt x="46" y="55"/>
                  <a:pt x="45" y="55"/>
                  <a:pt x="45" y="55"/>
                </a:cubicBezTo>
                <a:cubicBezTo>
                  <a:pt x="43" y="55"/>
                  <a:pt x="41" y="54"/>
                  <a:pt x="39" y="54"/>
                </a:cubicBezTo>
                <a:cubicBezTo>
                  <a:pt x="39" y="54"/>
                  <a:pt x="39" y="54"/>
                  <a:pt x="38" y="54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39"/>
                  <a:pt x="45" y="39"/>
                  <a:pt x="48" y="39"/>
                </a:cubicBezTo>
                <a:close/>
                <a:moveTo>
                  <a:pt x="82" y="95"/>
                </a:moveTo>
                <a:cubicBezTo>
                  <a:pt x="82" y="95"/>
                  <a:pt x="82" y="95"/>
                  <a:pt x="81" y="95"/>
                </a:cubicBezTo>
                <a:cubicBezTo>
                  <a:pt x="79" y="95"/>
                  <a:pt x="77" y="95"/>
                  <a:pt x="75" y="95"/>
                </a:cubicBezTo>
                <a:cubicBezTo>
                  <a:pt x="75" y="94"/>
                  <a:pt x="74" y="94"/>
                  <a:pt x="74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78"/>
                  <a:pt x="74" y="78"/>
                  <a:pt x="74" y="78"/>
                </a:cubicBezTo>
                <a:cubicBezTo>
                  <a:pt x="77" y="79"/>
                  <a:pt x="80" y="79"/>
                  <a:pt x="83" y="79"/>
                </a:cubicBezTo>
                <a:cubicBezTo>
                  <a:pt x="83" y="95"/>
                  <a:pt x="83" y="95"/>
                  <a:pt x="83" y="95"/>
                </a:cubicBezTo>
                <a:cubicBezTo>
                  <a:pt x="83" y="95"/>
                  <a:pt x="83" y="95"/>
                  <a:pt x="82" y="95"/>
                </a:cubicBezTo>
                <a:close/>
                <a:moveTo>
                  <a:pt x="61" y="93"/>
                </a:moveTo>
                <a:cubicBezTo>
                  <a:pt x="60" y="93"/>
                  <a:pt x="59" y="92"/>
                  <a:pt x="58" y="92"/>
                </a:cubicBezTo>
                <a:cubicBezTo>
                  <a:pt x="58" y="76"/>
                  <a:pt x="58" y="76"/>
                  <a:pt x="58" y="76"/>
                </a:cubicBezTo>
                <a:cubicBezTo>
                  <a:pt x="61" y="77"/>
                  <a:pt x="64" y="77"/>
                  <a:pt x="67" y="78"/>
                </a:cubicBezTo>
                <a:cubicBezTo>
                  <a:pt x="67" y="94"/>
                  <a:pt x="67" y="94"/>
                  <a:pt x="67" y="94"/>
                </a:cubicBezTo>
                <a:cubicBezTo>
                  <a:pt x="65" y="93"/>
                  <a:pt x="63" y="93"/>
                  <a:pt x="61" y="93"/>
                </a:cubicBezTo>
                <a:cubicBezTo>
                  <a:pt x="61" y="93"/>
                  <a:pt x="61" y="93"/>
                  <a:pt x="61" y="93"/>
                </a:cubicBezTo>
                <a:close/>
                <a:moveTo>
                  <a:pt x="51" y="75"/>
                </a:moveTo>
                <a:cubicBezTo>
                  <a:pt x="51" y="91"/>
                  <a:pt x="51" y="91"/>
                  <a:pt x="51" y="91"/>
                </a:cubicBezTo>
                <a:cubicBezTo>
                  <a:pt x="48" y="90"/>
                  <a:pt x="44" y="89"/>
                  <a:pt x="42" y="88"/>
                </a:cubicBezTo>
                <a:cubicBezTo>
                  <a:pt x="42" y="73"/>
                  <a:pt x="42" y="73"/>
                  <a:pt x="42" y="73"/>
                </a:cubicBezTo>
                <a:cubicBezTo>
                  <a:pt x="45" y="74"/>
                  <a:pt x="48" y="75"/>
                  <a:pt x="51" y="75"/>
                </a:cubicBezTo>
                <a:close/>
                <a:moveTo>
                  <a:pt x="35" y="71"/>
                </a:moveTo>
                <a:cubicBezTo>
                  <a:pt x="35" y="86"/>
                  <a:pt x="35" y="86"/>
                  <a:pt x="35" y="86"/>
                </a:cubicBezTo>
                <a:cubicBezTo>
                  <a:pt x="30" y="84"/>
                  <a:pt x="27" y="82"/>
                  <a:pt x="26" y="81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8"/>
                  <a:pt x="31" y="70"/>
                  <a:pt x="35" y="71"/>
                </a:cubicBezTo>
                <a:close/>
                <a:moveTo>
                  <a:pt x="112" y="80"/>
                </a:moveTo>
                <a:cubicBezTo>
                  <a:pt x="115" y="80"/>
                  <a:pt x="118" y="80"/>
                  <a:pt x="122" y="80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17" y="96"/>
                  <a:pt x="113" y="96"/>
                  <a:pt x="109" y="96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10" y="80"/>
                  <a:pt x="111" y="80"/>
                  <a:pt x="111" y="80"/>
                </a:cubicBezTo>
                <a:lnTo>
                  <a:pt x="112" y="80"/>
                </a:lnTo>
                <a:close/>
                <a:moveTo>
                  <a:pt x="153" y="92"/>
                </a:moveTo>
                <a:cubicBezTo>
                  <a:pt x="152" y="92"/>
                  <a:pt x="150" y="93"/>
                  <a:pt x="149" y="93"/>
                </a:cubicBezTo>
                <a:cubicBezTo>
                  <a:pt x="148" y="93"/>
                  <a:pt x="147" y="93"/>
                  <a:pt x="146" y="93"/>
                </a:cubicBezTo>
                <a:cubicBezTo>
                  <a:pt x="146" y="93"/>
                  <a:pt x="145" y="93"/>
                  <a:pt x="144" y="94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7" y="77"/>
                  <a:pt x="151" y="77"/>
                  <a:pt x="154" y="76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4" y="92"/>
                  <a:pt x="153" y="92"/>
                  <a:pt x="153" y="92"/>
                </a:cubicBezTo>
                <a:close/>
                <a:moveTo>
                  <a:pt x="132" y="95"/>
                </a:moveTo>
                <a:cubicBezTo>
                  <a:pt x="130" y="95"/>
                  <a:pt x="129" y="95"/>
                  <a:pt x="128" y="95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31" y="79"/>
                  <a:pt x="134" y="79"/>
                  <a:pt x="138" y="78"/>
                </a:cubicBezTo>
                <a:cubicBezTo>
                  <a:pt x="138" y="94"/>
                  <a:pt x="138" y="94"/>
                  <a:pt x="138" y="94"/>
                </a:cubicBezTo>
                <a:cubicBezTo>
                  <a:pt x="136" y="95"/>
                  <a:pt x="134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lose/>
                <a:moveTo>
                  <a:pt x="168" y="89"/>
                </a:moveTo>
                <a:cubicBezTo>
                  <a:pt x="167" y="89"/>
                  <a:pt x="165" y="90"/>
                  <a:pt x="163" y="90"/>
                </a:cubicBezTo>
                <a:cubicBezTo>
                  <a:pt x="162" y="90"/>
                  <a:pt x="162" y="91"/>
                  <a:pt x="161" y="91"/>
                </a:cubicBezTo>
                <a:cubicBezTo>
                  <a:pt x="161" y="91"/>
                  <a:pt x="160" y="91"/>
                  <a:pt x="160" y="91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3" y="75"/>
                  <a:pt x="167" y="74"/>
                  <a:pt x="170" y="7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69" y="89"/>
                  <a:pt x="169" y="89"/>
                  <a:pt x="168" y="89"/>
                </a:cubicBezTo>
                <a:close/>
                <a:moveTo>
                  <a:pt x="186" y="58"/>
                </a:moveTo>
                <a:cubicBezTo>
                  <a:pt x="185" y="60"/>
                  <a:pt x="180" y="63"/>
                  <a:pt x="172" y="66"/>
                </a:cubicBezTo>
                <a:cubicBezTo>
                  <a:pt x="160" y="69"/>
                  <a:pt x="143" y="72"/>
                  <a:pt x="120" y="73"/>
                </a:cubicBezTo>
                <a:cubicBezTo>
                  <a:pt x="119" y="73"/>
                  <a:pt x="118" y="73"/>
                  <a:pt x="117" y="73"/>
                </a:cubicBezTo>
                <a:cubicBezTo>
                  <a:pt x="116" y="73"/>
                  <a:pt x="115" y="73"/>
                  <a:pt x="114" y="73"/>
                </a:cubicBezTo>
                <a:cubicBezTo>
                  <a:pt x="111" y="74"/>
                  <a:pt x="108" y="74"/>
                  <a:pt x="106" y="74"/>
                </a:cubicBezTo>
                <a:cubicBezTo>
                  <a:pt x="103" y="74"/>
                  <a:pt x="100" y="74"/>
                  <a:pt x="97" y="73"/>
                </a:cubicBezTo>
                <a:cubicBezTo>
                  <a:pt x="97" y="73"/>
                  <a:pt x="96" y="73"/>
                  <a:pt x="95" y="73"/>
                </a:cubicBezTo>
                <a:cubicBezTo>
                  <a:pt x="93" y="73"/>
                  <a:pt x="92" y="73"/>
                  <a:pt x="91" y="73"/>
                </a:cubicBezTo>
                <a:cubicBezTo>
                  <a:pt x="69" y="72"/>
                  <a:pt x="51" y="69"/>
                  <a:pt x="40" y="66"/>
                </a:cubicBezTo>
                <a:cubicBezTo>
                  <a:pt x="31" y="63"/>
                  <a:pt x="26" y="60"/>
                  <a:pt x="26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8" y="58"/>
                  <a:pt x="29" y="58"/>
                  <a:pt x="30" y="59"/>
                </a:cubicBezTo>
                <a:cubicBezTo>
                  <a:pt x="37" y="60"/>
                  <a:pt x="44" y="61"/>
                  <a:pt x="51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56" y="63"/>
                  <a:pt x="62" y="63"/>
                  <a:pt x="67" y="63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7" y="63"/>
                  <a:pt x="67" y="63"/>
                </a:cubicBezTo>
                <a:cubicBezTo>
                  <a:pt x="71" y="64"/>
                  <a:pt x="75" y="64"/>
                  <a:pt x="79" y="64"/>
                </a:cubicBezTo>
                <a:cubicBezTo>
                  <a:pt x="82" y="64"/>
                  <a:pt x="84" y="64"/>
                  <a:pt x="86" y="64"/>
                </a:cubicBezTo>
                <a:cubicBezTo>
                  <a:pt x="88" y="64"/>
                  <a:pt x="90" y="64"/>
                  <a:pt x="92" y="64"/>
                </a:cubicBezTo>
                <a:cubicBezTo>
                  <a:pt x="115" y="64"/>
                  <a:pt x="136" y="61"/>
                  <a:pt x="151" y="57"/>
                </a:cubicBezTo>
                <a:cubicBezTo>
                  <a:pt x="152" y="56"/>
                  <a:pt x="153" y="56"/>
                  <a:pt x="153" y="56"/>
                </a:cubicBezTo>
                <a:cubicBezTo>
                  <a:pt x="154" y="56"/>
                  <a:pt x="154" y="56"/>
                  <a:pt x="155" y="56"/>
                </a:cubicBezTo>
                <a:cubicBezTo>
                  <a:pt x="156" y="55"/>
                  <a:pt x="157" y="55"/>
                  <a:pt x="158" y="54"/>
                </a:cubicBezTo>
                <a:cubicBezTo>
                  <a:pt x="158" y="54"/>
                  <a:pt x="158" y="54"/>
                  <a:pt x="158" y="54"/>
                </a:cubicBezTo>
                <a:cubicBezTo>
                  <a:pt x="159" y="54"/>
                  <a:pt x="160" y="54"/>
                  <a:pt x="161" y="53"/>
                </a:cubicBezTo>
                <a:cubicBezTo>
                  <a:pt x="161" y="53"/>
                  <a:pt x="162" y="53"/>
                  <a:pt x="162" y="53"/>
                </a:cubicBezTo>
                <a:cubicBezTo>
                  <a:pt x="163" y="52"/>
                  <a:pt x="164" y="52"/>
                  <a:pt x="164" y="52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166" y="51"/>
                  <a:pt x="166" y="51"/>
                  <a:pt x="166" y="5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81" y="53"/>
                  <a:pt x="185" y="56"/>
                  <a:pt x="186" y="58"/>
                </a:cubicBezTo>
                <a:close/>
                <a:moveTo>
                  <a:pt x="86" y="6"/>
                </a:moveTo>
                <a:cubicBezTo>
                  <a:pt x="139" y="6"/>
                  <a:pt x="166" y="15"/>
                  <a:pt x="166" y="19"/>
                </a:cubicBezTo>
                <a:cubicBezTo>
                  <a:pt x="166" y="22"/>
                  <a:pt x="161" y="24"/>
                  <a:pt x="152" y="27"/>
                </a:cubicBezTo>
                <a:cubicBezTo>
                  <a:pt x="141" y="31"/>
                  <a:pt x="123" y="34"/>
                  <a:pt x="101" y="35"/>
                </a:cubicBezTo>
                <a:cubicBezTo>
                  <a:pt x="100" y="35"/>
                  <a:pt x="99" y="35"/>
                  <a:pt x="97" y="35"/>
                </a:cubicBezTo>
                <a:cubicBezTo>
                  <a:pt x="96" y="35"/>
                  <a:pt x="95" y="35"/>
                  <a:pt x="95" y="35"/>
                </a:cubicBezTo>
                <a:cubicBezTo>
                  <a:pt x="92" y="35"/>
                  <a:pt x="89" y="35"/>
                  <a:pt x="86" y="35"/>
                </a:cubicBezTo>
                <a:cubicBezTo>
                  <a:pt x="84" y="35"/>
                  <a:pt x="81" y="35"/>
                  <a:pt x="78" y="35"/>
                </a:cubicBezTo>
                <a:cubicBezTo>
                  <a:pt x="77" y="35"/>
                  <a:pt x="76" y="35"/>
                  <a:pt x="75" y="35"/>
                </a:cubicBezTo>
                <a:cubicBezTo>
                  <a:pt x="74" y="35"/>
                  <a:pt x="73" y="35"/>
                  <a:pt x="72" y="35"/>
                </a:cubicBezTo>
                <a:cubicBezTo>
                  <a:pt x="49" y="34"/>
                  <a:pt x="32" y="31"/>
                  <a:pt x="20" y="27"/>
                </a:cubicBezTo>
                <a:cubicBezTo>
                  <a:pt x="12" y="24"/>
                  <a:pt x="7" y="22"/>
                  <a:pt x="6" y="19"/>
                </a:cubicBezTo>
                <a:cubicBezTo>
                  <a:pt x="7" y="15"/>
                  <a:pt x="34" y="6"/>
                  <a:pt x="86" y="6"/>
                </a:cubicBezTo>
                <a:close/>
                <a:moveTo>
                  <a:pt x="6" y="42"/>
                </a:moveTo>
                <a:cubicBezTo>
                  <a:pt x="6" y="28"/>
                  <a:pt x="6" y="28"/>
                  <a:pt x="6" y="28"/>
                </a:cubicBezTo>
                <a:cubicBezTo>
                  <a:pt x="9" y="30"/>
                  <a:pt x="12" y="31"/>
                  <a:pt x="16" y="33"/>
                </a:cubicBezTo>
                <a:cubicBezTo>
                  <a:pt x="16" y="48"/>
                  <a:pt x="16" y="48"/>
                  <a:pt x="16" y="48"/>
                </a:cubicBezTo>
                <a:cubicBezTo>
                  <a:pt x="10" y="46"/>
                  <a:pt x="6" y="43"/>
                  <a:pt x="6" y="42"/>
                </a:cubicBezTo>
                <a:close/>
                <a:moveTo>
                  <a:pt x="22" y="86"/>
                </a:moveTo>
                <a:cubicBezTo>
                  <a:pt x="22" y="86"/>
                  <a:pt x="22" y="86"/>
                  <a:pt x="22" y="86"/>
                </a:cubicBezTo>
                <a:cubicBezTo>
                  <a:pt x="26" y="90"/>
                  <a:pt x="36" y="94"/>
                  <a:pt x="47" y="97"/>
                </a:cubicBezTo>
                <a:cubicBezTo>
                  <a:pt x="47" y="97"/>
                  <a:pt x="47" y="97"/>
                  <a:pt x="48" y="97"/>
                </a:cubicBezTo>
                <a:cubicBezTo>
                  <a:pt x="48" y="97"/>
                  <a:pt x="49" y="97"/>
                  <a:pt x="50" y="97"/>
                </a:cubicBezTo>
                <a:cubicBezTo>
                  <a:pt x="61" y="99"/>
                  <a:pt x="73" y="101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1" y="102"/>
                  <a:pt x="95" y="102"/>
                  <a:pt x="100" y="102"/>
                </a:cubicBezTo>
                <a:cubicBezTo>
                  <a:pt x="102" y="102"/>
                  <a:pt x="104" y="102"/>
                  <a:pt x="106" y="102"/>
                </a:cubicBezTo>
                <a:cubicBezTo>
                  <a:pt x="108" y="102"/>
                  <a:pt x="110" y="102"/>
                  <a:pt x="112" y="102"/>
                </a:cubicBezTo>
                <a:cubicBezTo>
                  <a:pt x="117" y="102"/>
                  <a:pt x="121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38" y="101"/>
                  <a:pt x="151" y="99"/>
                  <a:pt x="162" y="97"/>
                </a:cubicBezTo>
                <a:cubicBezTo>
                  <a:pt x="160" y="98"/>
                  <a:pt x="156" y="100"/>
                  <a:pt x="152" y="101"/>
                </a:cubicBezTo>
                <a:cubicBezTo>
                  <a:pt x="140" y="104"/>
                  <a:pt x="121" y="108"/>
                  <a:pt x="97" y="109"/>
                </a:cubicBezTo>
                <a:cubicBezTo>
                  <a:pt x="96" y="109"/>
                  <a:pt x="96" y="109"/>
                  <a:pt x="95" y="109"/>
                </a:cubicBezTo>
                <a:cubicBezTo>
                  <a:pt x="94" y="109"/>
                  <a:pt x="93" y="109"/>
                  <a:pt x="93" y="109"/>
                </a:cubicBezTo>
                <a:cubicBezTo>
                  <a:pt x="91" y="109"/>
                  <a:pt x="88" y="109"/>
                  <a:pt x="86" y="109"/>
                </a:cubicBezTo>
                <a:cubicBezTo>
                  <a:pt x="84" y="109"/>
                  <a:pt x="81" y="109"/>
                  <a:pt x="78" y="109"/>
                </a:cubicBezTo>
                <a:cubicBezTo>
                  <a:pt x="77" y="109"/>
                  <a:pt x="76" y="109"/>
                  <a:pt x="75" y="109"/>
                </a:cubicBezTo>
                <a:cubicBezTo>
                  <a:pt x="74" y="109"/>
                  <a:pt x="73" y="109"/>
                  <a:pt x="72" y="108"/>
                </a:cubicBezTo>
                <a:cubicBezTo>
                  <a:pt x="49" y="107"/>
                  <a:pt x="32" y="104"/>
                  <a:pt x="20" y="101"/>
                </a:cubicBezTo>
                <a:cubicBezTo>
                  <a:pt x="12" y="98"/>
                  <a:pt x="7" y="95"/>
                  <a:pt x="6" y="93"/>
                </a:cubicBezTo>
                <a:cubicBezTo>
                  <a:pt x="7" y="92"/>
                  <a:pt x="10" y="89"/>
                  <a:pt x="22" y="86"/>
                </a:cubicBezTo>
                <a:close/>
                <a:moveTo>
                  <a:pt x="6" y="115"/>
                </a:moveTo>
                <a:cubicBezTo>
                  <a:pt x="6" y="102"/>
                  <a:pt x="6" y="102"/>
                  <a:pt x="6" y="102"/>
                </a:cubicBezTo>
                <a:cubicBezTo>
                  <a:pt x="9" y="104"/>
                  <a:pt x="12" y="105"/>
                  <a:pt x="16" y="106"/>
                </a:cubicBezTo>
                <a:cubicBezTo>
                  <a:pt x="16" y="122"/>
                  <a:pt x="16" y="122"/>
                  <a:pt x="16" y="122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9" y="119"/>
                  <a:pt x="6" y="117"/>
                  <a:pt x="6" y="115"/>
                </a:cubicBezTo>
                <a:close/>
                <a:moveTo>
                  <a:pt x="16" y="150"/>
                </a:moveTo>
                <a:cubicBezTo>
                  <a:pt x="16" y="137"/>
                  <a:pt x="16" y="137"/>
                  <a:pt x="16" y="137"/>
                </a:cubicBezTo>
                <a:cubicBezTo>
                  <a:pt x="19" y="139"/>
                  <a:pt x="22" y="140"/>
                  <a:pt x="26" y="142"/>
                </a:cubicBezTo>
                <a:cubicBezTo>
                  <a:pt x="26" y="157"/>
                  <a:pt x="26" y="157"/>
                  <a:pt x="26" y="157"/>
                </a:cubicBezTo>
                <a:cubicBezTo>
                  <a:pt x="19" y="155"/>
                  <a:pt x="16" y="152"/>
                  <a:pt x="16" y="150"/>
                </a:cubicBezTo>
                <a:close/>
                <a:moveTo>
                  <a:pt x="166" y="157"/>
                </a:moveTo>
                <a:cubicBezTo>
                  <a:pt x="166" y="142"/>
                  <a:pt x="166" y="142"/>
                  <a:pt x="166" y="142"/>
                </a:cubicBezTo>
                <a:cubicBezTo>
                  <a:pt x="170" y="140"/>
                  <a:pt x="173" y="139"/>
                  <a:pt x="176" y="137"/>
                </a:cubicBezTo>
                <a:cubicBezTo>
                  <a:pt x="176" y="150"/>
                  <a:pt x="176" y="150"/>
                  <a:pt x="176" y="150"/>
                </a:cubicBezTo>
                <a:cubicBezTo>
                  <a:pt x="176" y="152"/>
                  <a:pt x="173" y="155"/>
                  <a:pt x="166" y="157"/>
                </a:cubicBezTo>
                <a:close/>
                <a:moveTo>
                  <a:pt x="176" y="128"/>
                </a:moveTo>
                <a:cubicBezTo>
                  <a:pt x="176" y="130"/>
                  <a:pt x="171" y="133"/>
                  <a:pt x="162" y="136"/>
                </a:cubicBezTo>
                <a:cubicBezTo>
                  <a:pt x="151" y="139"/>
                  <a:pt x="133" y="143"/>
                  <a:pt x="110" y="144"/>
                </a:cubicBezTo>
                <a:cubicBezTo>
                  <a:pt x="109" y="144"/>
                  <a:pt x="108" y="144"/>
                  <a:pt x="107" y="144"/>
                </a:cubicBezTo>
                <a:cubicBezTo>
                  <a:pt x="106" y="144"/>
                  <a:pt x="105" y="144"/>
                  <a:pt x="104" y="144"/>
                </a:cubicBezTo>
                <a:cubicBezTo>
                  <a:pt x="101" y="144"/>
                  <a:pt x="99" y="144"/>
                  <a:pt x="96" y="144"/>
                </a:cubicBezTo>
                <a:cubicBezTo>
                  <a:pt x="93" y="144"/>
                  <a:pt x="91" y="144"/>
                  <a:pt x="88" y="144"/>
                </a:cubicBezTo>
                <a:cubicBezTo>
                  <a:pt x="87" y="144"/>
                  <a:pt x="86" y="144"/>
                  <a:pt x="85" y="144"/>
                </a:cubicBezTo>
                <a:cubicBezTo>
                  <a:pt x="84" y="144"/>
                  <a:pt x="83" y="144"/>
                  <a:pt x="82" y="144"/>
                </a:cubicBezTo>
                <a:cubicBezTo>
                  <a:pt x="59" y="143"/>
                  <a:pt x="41" y="139"/>
                  <a:pt x="30" y="136"/>
                </a:cubicBezTo>
                <a:cubicBezTo>
                  <a:pt x="22" y="133"/>
                  <a:pt x="17" y="131"/>
                  <a:pt x="16" y="128"/>
                </a:cubicBezTo>
                <a:cubicBezTo>
                  <a:pt x="17" y="129"/>
                  <a:pt x="18" y="129"/>
                  <a:pt x="19" y="129"/>
                </a:cubicBezTo>
                <a:cubicBezTo>
                  <a:pt x="19" y="129"/>
                  <a:pt x="19" y="129"/>
                  <a:pt x="19" y="130"/>
                </a:cubicBezTo>
                <a:cubicBezTo>
                  <a:pt x="20" y="130"/>
                  <a:pt x="21" y="130"/>
                  <a:pt x="22" y="130"/>
                </a:cubicBezTo>
                <a:cubicBezTo>
                  <a:pt x="22" y="130"/>
                  <a:pt x="23" y="130"/>
                  <a:pt x="23" y="131"/>
                </a:cubicBezTo>
                <a:cubicBezTo>
                  <a:pt x="24" y="131"/>
                  <a:pt x="24" y="131"/>
                  <a:pt x="25" y="131"/>
                </a:cubicBezTo>
                <a:cubicBezTo>
                  <a:pt x="36" y="134"/>
                  <a:pt x="51" y="136"/>
                  <a:pt x="67" y="137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72" y="137"/>
                  <a:pt x="77" y="137"/>
                  <a:pt x="82" y="138"/>
                </a:cubicBezTo>
                <a:cubicBezTo>
                  <a:pt x="84" y="138"/>
                  <a:pt x="85" y="138"/>
                  <a:pt x="86" y="138"/>
                </a:cubicBezTo>
                <a:cubicBezTo>
                  <a:pt x="88" y="138"/>
                  <a:pt x="90" y="138"/>
                  <a:pt x="92" y="138"/>
                </a:cubicBezTo>
                <a:cubicBezTo>
                  <a:pt x="96" y="137"/>
                  <a:pt x="101" y="137"/>
                  <a:pt x="106" y="137"/>
                </a:cubicBezTo>
                <a:cubicBezTo>
                  <a:pt x="106" y="137"/>
                  <a:pt x="106" y="137"/>
                  <a:pt x="106" y="137"/>
                </a:cubicBezTo>
                <a:cubicBezTo>
                  <a:pt x="106" y="137"/>
                  <a:pt x="106" y="137"/>
                  <a:pt x="106" y="137"/>
                </a:cubicBezTo>
                <a:cubicBezTo>
                  <a:pt x="111" y="137"/>
                  <a:pt x="116" y="136"/>
                  <a:pt x="122" y="136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7" y="135"/>
                  <a:pt x="133" y="134"/>
                  <a:pt x="138" y="133"/>
                </a:cubicBezTo>
                <a:cubicBezTo>
                  <a:pt x="139" y="133"/>
                  <a:pt x="140" y="133"/>
                  <a:pt x="141" y="133"/>
                </a:cubicBezTo>
                <a:cubicBezTo>
                  <a:pt x="141" y="133"/>
                  <a:pt x="141" y="133"/>
                  <a:pt x="142" y="132"/>
                </a:cubicBezTo>
                <a:cubicBezTo>
                  <a:pt x="151" y="131"/>
                  <a:pt x="159" y="128"/>
                  <a:pt x="165" y="125"/>
                </a:cubicBezTo>
                <a:cubicBezTo>
                  <a:pt x="165" y="125"/>
                  <a:pt x="165" y="125"/>
                  <a:pt x="166" y="124"/>
                </a:cubicBezTo>
                <a:cubicBezTo>
                  <a:pt x="166" y="124"/>
                  <a:pt x="166" y="124"/>
                  <a:pt x="167" y="124"/>
                </a:cubicBezTo>
                <a:cubicBezTo>
                  <a:pt x="167" y="124"/>
                  <a:pt x="167" y="123"/>
                  <a:pt x="168" y="123"/>
                </a:cubicBezTo>
                <a:cubicBezTo>
                  <a:pt x="174" y="125"/>
                  <a:pt x="176" y="127"/>
                  <a:pt x="176" y="128"/>
                </a:cubicBezTo>
                <a:close/>
                <a:moveTo>
                  <a:pt x="176" y="86"/>
                </a:moveTo>
                <a:cubicBezTo>
                  <a:pt x="176" y="71"/>
                  <a:pt x="176" y="71"/>
                  <a:pt x="176" y="71"/>
                </a:cubicBezTo>
                <a:cubicBezTo>
                  <a:pt x="180" y="70"/>
                  <a:pt x="183" y="68"/>
                  <a:pt x="186" y="67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6" y="82"/>
                  <a:pt x="182" y="84"/>
                  <a:pt x="176" y="86"/>
                </a:cubicBezTo>
                <a:close/>
                <a:moveTo>
                  <a:pt x="176" y="86"/>
                </a:moveTo>
                <a:cubicBezTo>
                  <a:pt x="176" y="86"/>
                  <a:pt x="176" y="86"/>
                  <a:pt x="176" y="86"/>
                </a:cubicBezTo>
              </a:path>
            </a:pathLst>
          </a:custGeom>
          <a:solidFill>
            <a:srgbClr val="17B3E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lt-LT"/>
          </a:p>
        </p:txBody>
      </p:sp>
      <p:grpSp>
        <p:nvGrpSpPr>
          <p:cNvPr id="26" name="Group 25"/>
          <p:cNvGrpSpPr/>
          <p:nvPr/>
        </p:nvGrpSpPr>
        <p:grpSpPr>
          <a:xfrm>
            <a:off x="714455" y="3581400"/>
            <a:ext cx="659393" cy="456088"/>
            <a:chOff x="3155950" y="5881687"/>
            <a:chExt cx="2136775" cy="1477963"/>
          </a:xfrm>
          <a:solidFill>
            <a:srgbClr val="17B3E2"/>
          </a:solidFill>
        </p:grpSpPr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155950" y="5881687"/>
              <a:ext cx="2136775" cy="1477963"/>
            </a:xfrm>
            <a:custGeom>
              <a:avLst/>
              <a:gdLst>
                <a:gd name="T0" fmla="*/ 1419 w 2048"/>
                <a:gd name="T1" fmla="*/ 64 h 1416"/>
                <a:gd name="T2" fmla="*/ 1374 w 2048"/>
                <a:gd name="T3" fmla="*/ 67 h 1416"/>
                <a:gd name="T4" fmla="*/ 1115 w 2048"/>
                <a:gd name="T5" fmla="*/ 140 h 1416"/>
                <a:gd name="T6" fmla="*/ 933 w 2048"/>
                <a:gd name="T7" fmla="*/ 386 h 1416"/>
                <a:gd name="T8" fmla="*/ 793 w 2048"/>
                <a:gd name="T9" fmla="*/ 0 h 1416"/>
                <a:gd name="T10" fmla="*/ 629 w 2048"/>
                <a:gd name="T11" fmla="*/ 64 h 1416"/>
                <a:gd name="T12" fmla="*/ 310 w 2048"/>
                <a:gd name="T13" fmla="*/ 308 h 1416"/>
                <a:gd name="T14" fmla="*/ 369 w 2048"/>
                <a:gd name="T15" fmla="*/ 343 h 1416"/>
                <a:gd name="T16" fmla="*/ 629 w 2048"/>
                <a:gd name="T17" fmla="*/ 132 h 1416"/>
                <a:gd name="T18" fmla="*/ 865 w 2048"/>
                <a:gd name="T19" fmla="*/ 368 h 1416"/>
                <a:gd name="T20" fmla="*/ 467 w 2048"/>
                <a:gd name="T21" fmla="*/ 483 h 1416"/>
                <a:gd name="T22" fmla="*/ 306 w 2048"/>
                <a:gd name="T23" fmla="*/ 448 h 1416"/>
                <a:gd name="T24" fmla="*/ 247 w 2048"/>
                <a:gd name="T25" fmla="*/ 413 h 1416"/>
                <a:gd name="T26" fmla="*/ 0 w 2048"/>
                <a:gd name="T27" fmla="*/ 949 h 1416"/>
                <a:gd name="T28" fmla="*/ 933 w 2048"/>
                <a:gd name="T29" fmla="*/ 949 h 1416"/>
                <a:gd name="T30" fmla="*/ 1115 w 2048"/>
                <a:gd name="T31" fmla="*/ 858 h 1416"/>
                <a:gd name="T32" fmla="*/ 1581 w 2048"/>
                <a:gd name="T33" fmla="*/ 1416 h 1416"/>
                <a:gd name="T34" fmla="*/ 2000 w 2048"/>
                <a:gd name="T35" fmla="*/ 744 h 1416"/>
                <a:gd name="T36" fmla="*/ 1620 w 2048"/>
                <a:gd name="T37" fmla="*/ 245 h 1416"/>
                <a:gd name="T38" fmla="*/ 1581 w 2048"/>
                <a:gd name="T39" fmla="*/ 483 h 1416"/>
                <a:gd name="T40" fmla="*/ 1183 w 2048"/>
                <a:gd name="T41" fmla="*/ 368 h 1416"/>
                <a:gd name="T42" fmla="*/ 1419 w 2048"/>
                <a:gd name="T43" fmla="*/ 132 h 1416"/>
                <a:gd name="T44" fmla="*/ 1183 w 2048"/>
                <a:gd name="T45" fmla="*/ 140 h 1416"/>
                <a:gd name="T46" fmla="*/ 1303 w 2048"/>
                <a:gd name="T47" fmla="*/ 87 h 1416"/>
                <a:gd name="T48" fmla="*/ 1183 w 2048"/>
                <a:gd name="T49" fmla="*/ 140 h 1416"/>
                <a:gd name="T50" fmla="*/ 1115 w 2048"/>
                <a:gd name="T51" fmla="*/ 658 h 1416"/>
                <a:gd name="T52" fmla="*/ 933 w 2048"/>
                <a:gd name="T53" fmla="*/ 454 h 1416"/>
                <a:gd name="T54" fmla="*/ 745 w 2048"/>
                <a:gd name="T55" fmla="*/ 87 h 1416"/>
                <a:gd name="T56" fmla="*/ 865 w 2048"/>
                <a:gd name="T57" fmla="*/ 140 h 1416"/>
                <a:gd name="T58" fmla="*/ 745 w 2048"/>
                <a:gd name="T59" fmla="*/ 87 h 1416"/>
                <a:gd name="T60" fmla="*/ 69 w 2048"/>
                <a:gd name="T61" fmla="*/ 949 h 1416"/>
                <a:gd name="T62" fmla="*/ 865 w 2048"/>
                <a:gd name="T63" fmla="*/ 949 h 1416"/>
                <a:gd name="T64" fmla="*/ 933 w 2048"/>
                <a:gd name="T65" fmla="*/ 790 h 1416"/>
                <a:gd name="T66" fmla="*/ 1115 w 2048"/>
                <a:gd name="T67" fmla="*/ 727 h 1416"/>
                <a:gd name="T68" fmla="*/ 933 w 2048"/>
                <a:gd name="T69" fmla="*/ 790 h 1416"/>
                <a:gd name="T70" fmla="*/ 1183 w 2048"/>
                <a:gd name="T71" fmla="*/ 949 h 1416"/>
                <a:gd name="T72" fmla="*/ 1979 w 2048"/>
                <a:gd name="T73" fmla="*/ 949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8" h="1416">
                  <a:moveTo>
                    <a:pt x="1679" y="209"/>
                  </a:moveTo>
                  <a:cubicBezTo>
                    <a:pt x="1623" y="118"/>
                    <a:pt x="1526" y="64"/>
                    <a:pt x="1419" y="64"/>
                  </a:cubicBezTo>
                  <a:cubicBezTo>
                    <a:pt x="1404" y="64"/>
                    <a:pt x="1389" y="65"/>
                    <a:pt x="1375" y="67"/>
                  </a:cubicBezTo>
                  <a:cubicBezTo>
                    <a:pt x="1375" y="67"/>
                    <a:pt x="1374" y="67"/>
                    <a:pt x="1374" y="67"/>
                  </a:cubicBezTo>
                  <a:cubicBezTo>
                    <a:pt x="1349" y="25"/>
                    <a:pt x="1304" y="0"/>
                    <a:pt x="1255" y="0"/>
                  </a:cubicBezTo>
                  <a:cubicBezTo>
                    <a:pt x="1178" y="0"/>
                    <a:pt x="1115" y="63"/>
                    <a:pt x="1115" y="140"/>
                  </a:cubicBezTo>
                  <a:cubicBezTo>
                    <a:pt x="1115" y="386"/>
                    <a:pt x="1115" y="386"/>
                    <a:pt x="1115" y="386"/>
                  </a:cubicBezTo>
                  <a:cubicBezTo>
                    <a:pt x="933" y="386"/>
                    <a:pt x="933" y="386"/>
                    <a:pt x="933" y="386"/>
                  </a:cubicBezTo>
                  <a:cubicBezTo>
                    <a:pt x="933" y="140"/>
                    <a:pt x="933" y="140"/>
                    <a:pt x="933" y="140"/>
                  </a:cubicBezTo>
                  <a:cubicBezTo>
                    <a:pt x="933" y="63"/>
                    <a:pt x="870" y="0"/>
                    <a:pt x="793" y="0"/>
                  </a:cubicBezTo>
                  <a:cubicBezTo>
                    <a:pt x="744" y="0"/>
                    <a:pt x="700" y="25"/>
                    <a:pt x="673" y="67"/>
                  </a:cubicBezTo>
                  <a:cubicBezTo>
                    <a:pt x="659" y="65"/>
                    <a:pt x="644" y="64"/>
                    <a:pt x="629" y="64"/>
                  </a:cubicBezTo>
                  <a:cubicBezTo>
                    <a:pt x="522" y="64"/>
                    <a:pt x="425" y="118"/>
                    <a:pt x="369" y="209"/>
                  </a:cubicBezTo>
                  <a:cubicBezTo>
                    <a:pt x="368" y="210"/>
                    <a:pt x="366" y="214"/>
                    <a:pt x="310" y="308"/>
                  </a:cubicBezTo>
                  <a:cubicBezTo>
                    <a:pt x="300" y="325"/>
                    <a:pt x="305" y="346"/>
                    <a:pt x="322" y="355"/>
                  </a:cubicBezTo>
                  <a:cubicBezTo>
                    <a:pt x="338" y="365"/>
                    <a:pt x="359" y="360"/>
                    <a:pt x="369" y="343"/>
                  </a:cubicBezTo>
                  <a:cubicBezTo>
                    <a:pt x="415" y="266"/>
                    <a:pt x="426" y="247"/>
                    <a:pt x="428" y="245"/>
                  </a:cubicBezTo>
                  <a:cubicBezTo>
                    <a:pt x="471" y="174"/>
                    <a:pt x="546" y="132"/>
                    <a:pt x="629" y="132"/>
                  </a:cubicBezTo>
                  <a:cubicBezTo>
                    <a:pt x="759" y="132"/>
                    <a:pt x="865" y="238"/>
                    <a:pt x="865" y="368"/>
                  </a:cubicBezTo>
                  <a:cubicBezTo>
                    <a:pt x="865" y="368"/>
                    <a:pt x="865" y="368"/>
                    <a:pt x="865" y="368"/>
                  </a:cubicBezTo>
                  <a:cubicBezTo>
                    <a:pt x="865" y="706"/>
                    <a:pt x="865" y="706"/>
                    <a:pt x="865" y="706"/>
                  </a:cubicBezTo>
                  <a:cubicBezTo>
                    <a:pt x="783" y="572"/>
                    <a:pt x="635" y="483"/>
                    <a:pt x="467" y="483"/>
                  </a:cubicBezTo>
                  <a:cubicBezTo>
                    <a:pt x="391" y="483"/>
                    <a:pt x="319" y="501"/>
                    <a:pt x="255" y="533"/>
                  </a:cubicBezTo>
                  <a:cubicBezTo>
                    <a:pt x="272" y="506"/>
                    <a:pt x="289" y="477"/>
                    <a:pt x="306" y="448"/>
                  </a:cubicBezTo>
                  <a:cubicBezTo>
                    <a:pt x="316" y="432"/>
                    <a:pt x="311" y="411"/>
                    <a:pt x="294" y="401"/>
                  </a:cubicBezTo>
                  <a:cubicBezTo>
                    <a:pt x="278" y="391"/>
                    <a:pt x="257" y="397"/>
                    <a:pt x="247" y="413"/>
                  </a:cubicBezTo>
                  <a:cubicBezTo>
                    <a:pt x="175" y="535"/>
                    <a:pt x="60" y="718"/>
                    <a:pt x="45" y="749"/>
                  </a:cubicBezTo>
                  <a:cubicBezTo>
                    <a:pt x="16" y="809"/>
                    <a:pt x="0" y="877"/>
                    <a:pt x="0" y="949"/>
                  </a:cubicBezTo>
                  <a:cubicBezTo>
                    <a:pt x="0" y="1207"/>
                    <a:pt x="209" y="1416"/>
                    <a:pt x="467" y="1416"/>
                  </a:cubicBezTo>
                  <a:cubicBezTo>
                    <a:pt x="724" y="1416"/>
                    <a:pt x="933" y="1207"/>
                    <a:pt x="933" y="949"/>
                  </a:cubicBezTo>
                  <a:cubicBezTo>
                    <a:pt x="933" y="858"/>
                    <a:pt x="933" y="858"/>
                    <a:pt x="933" y="858"/>
                  </a:cubicBezTo>
                  <a:cubicBezTo>
                    <a:pt x="1115" y="858"/>
                    <a:pt x="1115" y="858"/>
                    <a:pt x="1115" y="858"/>
                  </a:cubicBezTo>
                  <a:cubicBezTo>
                    <a:pt x="1115" y="949"/>
                    <a:pt x="1115" y="949"/>
                    <a:pt x="1115" y="949"/>
                  </a:cubicBezTo>
                  <a:cubicBezTo>
                    <a:pt x="1115" y="1207"/>
                    <a:pt x="1324" y="1416"/>
                    <a:pt x="1581" y="1416"/>
                  </a:cubicBezTo>
                  <a:cubicBezTo>
                    <a:pt x="1839" y="1416"/>
                    <a:pt x="2048" y="1207"/>
                    <a:pt x="2048" y="949"/>
                  </a:cubicBezTo>
                  <a:cubicBezTo>
                    <a:pt x="2048" y="875"/>
                    <a:pt x="2031" y="806"/>
                    <a:pt x="2000" y="744"/>
                  </a:cubicBezTo>
                  <a:cubicBezTo>
                    <a:pt x="1986" y="715"/>
                    <a:pt x="1686" y="221"/>
                    <a:pt x="1679" y="209"/>
                  </a:cubicBezTo>
                  <a:close/>
                  <a:moveTo>
                    <a:pt x="1620" y="245"/>
                  </a:moveTo>
                  <a:cubicBezTo>
                    <a:pt x="1624" y="251"/>
                    <a:pt x="1710" y="395"/>
                    <a:pt x="1793" y="533"/>
                  </a:cubicBezTo>
                  <a:cubicBezTo>
                    <a:pt x="1729" y="501"/>
                    <a:pt x="1657" y="483"/>
                    <a:pt x="1581" y="483"/>
                  </a:cubicBezTo>
                  <a:cubicBezTo>
                    <a:pt x="1413" y="483"/>
                    <a:pt x="1265" y="572"/>
                    <a:pt x="1183" y="706"/>
                  </a:cubicBezTo>
                  <a:cubicBezTo>
                    <a:pt x="1183" y="368"/>
                    <a:pt x="1183" y="368"/>
                    <a:pt x="1183" y="368"/>
                  </a:cubicBezTo>
                  <a:cubicBezTo>
                    <a:pt x="1183" y="368"/>
                    <a:pt x="1183" y="368"/>
                    <a:pt x="1183" y="368"/>
                  </a:cubicBezTo>
                  <a:cubicBezTo>
                    <a:pt x="1183" y="238"/>
                    <a:pt x="1289" y="132"/>
                    <a:pt x="1419" y="132"/>
                  </a:cubicBezTo>
                  <a:cubicBezTo>
                    <a:pt x="1502" y="132"/>
                    <a:pt x="1577" y="174"/>
                    <a:pt x="1620" y="245"/>
                  </a:cubicBezTo>
                  <a:close/>
                  <a:moveTo>
                    <a:pt x="1183" y="140"/>
                  </a:moveTo>
                  <a:cubicBezTo>
                    <a:pt x="1183" y="101"/>
                    <a:pt x="1215" y="69"/>
                    <a:pt x="1255" y="69"/>
                  </a:cubicBezTo>
                  <a:cubicBezTo>
                    <a:pt x="1273" y="69"/>
                    <a:pt x="1290" y="75"/>
                    <a:pt x="1303" y="87"/>
                  </a:cubicBezTo>
                  <a:cubicBezTo>
                    <a:pt x="1256" y="106"/>
                    <a:pt x="1215" y="137"/>
                    <a:pt x="1183" y="176"/>
                  </a:cubicBezTo>
                  <a:lnTo>
                    <a:pt x="1183" y="140"/>
                  </a:lnTo>
                  <a:close/>
                  <a:moveTo>
                    <a:pt x="1115" y="454"/>
                  </a:moveTo>
                  <a:cubicBezTo>
                    <a:pt x="1115" y="658"/>
                    <a:pt x="1115" y="658"/>
                    <a:pt x="1115" y="658"/>
                  </a:cubicBezTo>
                  <a:cubicBezTo>
                    <a:pt x="933" y="658"/>
                    <a:pt x="933" y="658"/>
                    <a:pt x="933" y="658"/>
                  </a:cubicBezTo>
                  <a:cubicBezTo>
                    <a:pt x="933" y="454"/>
                    <a:pt x="933" y="454"/>
                    <a:pt x="933" y="454"/>
                  </a:cubicBezTo>
                  <a:lnTo>
                    <a:pt x="1115" y="454"/>
                  </a:lnTo>
                  <a:close/>
                  <a:moveTo>
                    <a:pt x="745" y="87"/>
                  </a:moveTo>
                  <a:cubicBezTo>
                    <a:pt x="758" y="75"/>
                    <a:pt x="775" y="69"/>
                    <a:pt x="793" y="69"/>
                  </a:cubicBezTo>
                  <a:cubicBezTo>
                    <a:pt x="833" y="69"/>
                    <a:pt x="865" y="101"/>
                    <a:pt x="865" y="140"/>
                  </a:cubicBezTo>
                  <a:cubicBezTo>
                    <a:pt x="865" y="176"/>
                    <a:pt x="865" y="176"/>
                    <a:pt x="865" y="176"/>
                  </a:cubicBezTo>
                  <a:cubicBezTo>
                    <a:pt x="833" y="137"/>
                    <a:pt x="792" y="106"/>
                    <a:pt x="745" y="87"/>
                  </a:cubicBezTo>
                  <a:close/>
                  <a:moveTo>
                    <a:pt x="467" y="1347"/>
                  </a:moveTo>
                  <a:cubicBezTo>
                    <a:pt x="247" y="1347"/>
                    <a:pt x="69" y="1169"/>
                    <a:pt x="69" y="949"/>
                  </a:cubicBezTo>
                  <a:cubicBezTo>
                    <a:pt x="69" y="730"/>
                    <a:pt x="247" y="551"/>
                    <a:pt x="467" y="551"/>
                  </a:cubicBezTo>
                  <a:cubicBezTo>
                    <a:pt x="686" y="551"/>
                    <a:pt x="865" y="730"/>
                    <a:pt x="865" y="949"/>
                  </a:cubicBezTo>
                  <a:cubicBezTo>
                    <a:pt x="865" y="1169"/>
                    <a:pt x="686" y="1347"/>
                    <a:pt x="467" y="1347"/>
                  </a:cubicBezTo>
                  <a:close/>
                  <a:moveTo>
                    <a:pt x="933" y="790"/>
                  </a:moveTo>
                  <a:cubicBezTo>
                    <a:pt x="933" y="727"/>
                    <a:pt x="933" y="727"/>
                    <a:pt x="933" y="727"/>
                  </a:cubicBezTo>
                  <a:cubicBezTo>
                    <a:pt x="1115" y="727"/>
                    <a:pt x="1115" y="727"/>
                    <a:pt x="1115" y="727"/>
                  </a:cubicBezTo>
                  <a:cubicBezTo>
                    <a:pt x="1115" y="790"/>
                    <a:pt x="1115" y="790"/>
                    <a:pt x="1115" y="790"/>
                  </a:cubicBezTo>
                  <a:lnTo>
                    <a:pt x="933" y="790"/>
                  </a:lnTo>
                  <a:close/>
                  <a:moveTo>
                    <a:pt x="1581" y="1347"/>
                  </a:moveTo>
                  <a:cubicBezTo>
                    <a:pt x="1362" y="1347"/>
                    <a:pt x="1183" y="1169"/>
                    <a:pt x="1183" y="949"/>
                  </a:cubicBezTo>
                  <a:cubicBezTo>
                    <a:pt x="1183" y="730"/>
                    <a:pt x="1362" y="551"/>
                    <a:pt x="1581" y="551"/>
                  </a:cubicBezTo>
                  <a:cubicBezTo>
                    <a:pt x="1801" y="551"/>
                    <a:pt x="1979" y="730"/>
                    <a:pt x="1979" y="949"/>
                  </a:cubicBezTo>
                  <a:cubicBezTo>
                    <a:pt x="1979" y="1169"/>
                    <a:pt x="1801" y="1347"/>
                    <a:pt x="1581" y="1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473575" y="6540500"/>
              <a:ext cx="666750" cy="666750"/>
            </a:xfrm>
            <a:custGeom>
              <a:avLst/>
              <a:gdLst>
                <a:gd name="T0" fmla="*/ 620 w 639"/>
                <a:gd name="T1" fmla="*/ 211 h 639"/>
                <a:gd name="T2" fmla="*/ 576 w 639"/>
                <a:gd name="T3" fmla="*/ 191 h 639"/>
                <a:gd name="T4" fmla="*/ 555 w 639"/>
                <a:gd name="T5" fmla="*/ 234 h 639"/>
                <a:gd name="T6" fmla="*/ 570 w 639"/>
                <a:gd name="T7" fmla="*/ 319 h 639"/>
                <a:gd name="T8" fmla="*/ 319 w 639"/>
                <a:gd name="T9" fmla="*/ 570 h 639"/>
                <a:gd name="T10" fmla="*/ 69 w 639"/>
                <a:gd name="T11" fmla="*/ 319 h 639"/>
                <a:gd name="T12" fmla="*/ 319 w 639"/>
                <a:gd name="T13" fmla="*/ 69 h 639"/>
                <a:gd name="T14" fmla="*/ 503 w 639"/>
                <a:gd name="T15" fmla="*/ 149 h 639"/>
                <a:gd name="T16" fmla="*/ 551 w 639"/>
                <a:gd name="T17" fmla="*/ 150 h 639"/>
                <a:gd name="T18" fmla="*/ 553 w 639"/>
                <a:gd name="T19" fmla="*/ 102 h 639"/>
                <a:gd name="T20" fmla="*/ 319 w 639"/>
                <a:gd name="T21" fmla="*/ 0 h 639"/>
                <a:gd name="T22" fmla="*/ 0 w 639"/>
                <a:gd name="T23" fmla="*/ 319 h 639"/>
                <a:gd name="T24" fmla="*/ 319 w 639"/>
                <a:gd name="T25" fmla="*/ 639 h 639"/>
                <a:gd name="T26" fmla="*/ 639 w 639"/>
                <a:gd name="T27" fmla="*/ 319 h 639"/>
                <a:gd name="T28" fmla="*/ 620 w 639"/>
                <a:gd name="T29" fmla="*/ 21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39">
                  <a:moveTo>
                    <a:pt x="620" y="211"/>
                  </a:moveTo>
                  <a:cubicBezTo>
                    <a:pt x="613" y="193"/>
                    <a:pt x="594" y="184"/>
                    <a:pt x="576" y="191"/>
                  </a:cubicBezTo>
                  <a:cubicBezTo>
                    <a:pt x="558" y="197"/>
                    <a:pt x="549" y="217"/>
                    <a:pt x="555" y="234"/>
                  </a:cubicBezTo>
                  <a:cubicBezTo>
                    <a:pt x="565" y="262"/>
                    <a:pt x="570" y="290"/>
                    <a:pt x="570" y="319"/>
                  </a:cubicBezTo>
                  <a:cubicBezTo>
                    <a:pt x="570" y="458"/>
                    <a:pt x="458" y="570"/>
                    <a:pt x="319" y="570"/>
                  </a:cubicBezTo>
                  <a:cubicBezTo>
                    <a:pt x="181" y="570"/>
                    <a:pt x="69" y="458"/>
                    <a:pt x="69" y="319"/>
                  </a:cubicBezTo>
                  <a:cubicBezTo>
                    <a:pt x="69" y="181"/>
                    <a:pt x="181" y="69"/>
                    <a:pt x="319" y="69"/>
                  </a:cubicBezTo>
                  <a:cubicBezTo>
                    <a:pt x="389" y="69"/>
                    <a:pt x="456" y="98"/>
                    <a:pt x="503" y="149"/>
                  </a:cubicBezTo>
                  <a:cubicBezTo>
                    <a:pt x="516" y="162"/>
                    <a:pt x="537" y="163"/>
                    <a:pt x="551" y="150"/>
                  </a:cubicBezTo>
                  <a:cubicBezTo>
                    <a:pt x="565" y="137"/>
                    <a:pt x="566" y="116"/>
                    <a:pt x="553" y="102"/>
                  </a:cubicBezTo>
                  <a:cubicBezTo>
                    <a:pt x="493" y="37"/>
                    <a:pt x="408" y="0"/>
                    <a:pt x="319" y="0"/>
                  </a:cubicBezTo>
                  <a:cubicBezTo>
                    <a:pt x="143" y="0"/>
                    <a:pt x="0" y="143"/>
                    <a:pt x="0" y="319"/>
                  </a:cubicBezTo>
                  <a:cubicBezTo>
                    <a:pt x="0" y="495"/>
                    <a:pt x="143" y="639"/>
                    <a:pt x="319" y="639"/>
                  </a:cubicBezTo>
                  <a:cubicBezTo>
                    <a:pt x="495" y="639"/>
                    <a:pt x="639" y="495"/>
                    <a:pt x="639" y="319"/>
                  </a:cubicBezTo>
                  <a:cubicBezTo>
                    <a:pt x="639" y="282"/>
                    <a:pt x="632" y="246"/>
                    <a:pt x="62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309938" y="6540500"/>
              <a:ext cx="666750" cy="666750"/>
            </a:xfrm>
            <a:custGeom>
              <a:avLst/>
              <a:gdLst>
                <a:gd name="T0" fmla="*/ 320 w 639"/>
                <a:gd name="T1" fmla="*/ 0 h 639"/>
                <a:gd name="T2" fmla="*/ 0 w 639"/>
                <a:gd name="T3" fmla="*/ 319 h 639"/>
                <a:gd name="T4" fmla="*/ 320 w 639"/>
                <a:gd name="T5" fmla="*/ 639 h 639"/>
                <a:gd name="T6" fmla="*/ 639 w 639"/>
                <a:gd name="T7" fmla="*/ 319 h 639"/>
                <a:gd name="T8" fmla="*/ 320 w 639"/>
                <a:gd name="T9" fmla="*/ 0 h 639"/>
                <a:gd name="T10" fmla="*/ 320 w 639"/>
                <a:gd name="T11" fmla="*/ 570 h 639"/>
                <a:gd name="T12" fmla="*/ 69 w 639"/>
                <a:gd name="T13" fmla="*/ 319 h 639"/>
                <a:gd name="T14" fmla="*/ 320 w 639"/>
                <a:gd name="T15" fmla="*/ 69 h 639"/>
                <a:gd name="T16" fmla="*/ 570 w 639"/>
                <a:gd name="T17" fmla="*/ 319 h 639"/>
                <a:gd name="T18" fmla="*/ 320 w 639"/>
                <a:gd name="T19" fmla="*/ 57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9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5"/>
                    <a:pt x="144" y="639"/>
                    <a:pt x="320" y="639"/>
                  </a:cubicBezTo>
                  <a:cubicBezTo>
                    <a:pt x="496" y="639"/>
                    <a:pt x="639" y="495"/>
                    <a:pt x="639" y="319"/>
                  </a:cubicBezTo>
                  <a:cubicBezTo>
                    <a:pt x="639" y="143"/>
                    <a:pt x="496" y="0"/>
                    <a:pt x="320" y="0"/>
                  </a:cubicBezTo>
                  <a:close/>
                  <a:moveTo>
                    <a:pt x="320" y="570"/>
                  </a:moveTo>
                  <a:cubicBezTo>
                    <a:pt x="181" y="570"/>
                    <a:pt x="69" y="458"/>
                    <a:pt x="69" y="319"/>
                  </a:cubicBezTo>
                  <a:cubicBezTo>
                    <a:pt x="69" y="181"/>
                    <a:pt x="181" y="69"/>
                    <a:pt x="320" y="69"/>
                  </a:cubicBezTo>
                  <a:cubicBezTo>
                    <a:pt x="458" y="69"/>
                    <a:pt x="570" y="181"/>
                    <a:pt x="570" y="319"/>
                  </a:cubicBezTo>
                  <a:cubicBezTo>
                    <a:pt x="570" y="458"/>
                    <a:pt x="458" y="570"/>
                    <a:pt x="320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lt-LT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266828" y="205979"/>
            <a:ext cx="5840885" cy="649154"/>
          </a:xfrm>
        </p:spPr>
        <p:txBody>
          <a:bodyPr>
            <a:normAutofit fontScale="90000"/>
          </a:bodyPr>
          <a:lstStyle/>
          <a:p>
            <a:r>
              <a:rPr lang="lt-LT" sz="2800" dirty="0"/>
              <a:t>Patarimai planuojantiems diegtis dokumentų ir procesų valdymo sistemą:</a:t>
            </a:r>
            <a:endParaRPr lang="lt-LT" sz="2800" dirty="0"/>
          </a:p>
        </p:txBody>
      </p:sp>
      <p:sp>
        <p:nvSpPr>
          <p:cNvPr id="2" name="Rectangle 1"/>
          <p:cNvSpPr/>
          <p:nvPr/>
        </p:nvSpPr>
        <p:spPr>
          <a:xfrm>
            <a:off x="3266828" y="1320800"/>
            <a:ext cx="5470772" cy="291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Pradėkite nuo </a:t>
            </a:r>
            <a:r>
              <a:rPr lang="lt-LT" b="1" dirty="0">
                <a:solidFill>
                  <a:srgbClr val="17B3E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rinkos analizės</a:t>
            </a:r>
            <a:r>
              <a:rPr lang="lt-LT" dirty="0">
                <a:solidFill>
                  <a:srgbClr val="17B3E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dirty="0">
              <a:solidFill>
                <a:srgbClr val="17B3E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Dirbkite su sistemos diegėjais ir visas</a:t>
            </a:r>
            <a:r>
              <a:rPr lang="lt-L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solidFill>
                  <a:srgbClr val="17B3E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spręskite čia ir dabar</a:t>
            </a:r>
            <a:r>
              <a:rPr lang="lt-LT" dirty="0">
                <a:solidFill>
                  <a:srgbClr val="17B3E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dirty="0">
              <a:solidFill>
                <a:srgbClr val="17B3E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Rinkitės</a:t>
            </a:r>
            <a:r>
              <a:rPr lang="lt-L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solidFill>
                  <a:srgbClr val="17B3E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lanksčias sistemas.</a:t>
            </a:r>
            <a:r>
              <a:rPr lang="lt-LT" dirty="0">
                <a:solidFill>
                  <a:srgbClr val="17B3E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Neįmanoma iš anksto numatyti visų dokumentų valdymo sistemų savybių – svarbu, kad būtų galima sukonf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gūruoti pagal detalizuotą poreikį, nekeičiant sutarties kainos.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Jeigu kažko nežinote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solidFill>
                  <a:srgbClr val="17B3E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klauskite</a:t>
            </a:r>
            <a:r>
              <a:rPr lang="lt-LT" dirty="0">
                <a:solidFill>
                  <a:srgbClr val="17B3E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dirty="0">
              <a:solidFill>
                <a:srgbClr val="17B3E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9" r="13651"/>
          <a:stretch>
            <a:fillRect/>
          </a:stretch>
        </p:blipFill>
        <p:spPr>
          <a:xfrm>
            <a:off x="0" y="0"/>
            <a:ext cx="301897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266828" y="205979"/>
            <a:ext cx="5840885" cy="649154"/>
          </a:xfrm>
        </p:spPr>
        <p:txBody>
          <a:bodyPr>
            <a:normAutofit fontScale="90000"/>
          </a:bodyPr>
          <a:lstStyle/>
          <a:p>
            <a:r>
              <a:rPr lang="lt-LT" sz="2800" dirty="0"/>
              <a:t>Patarimai planuojantiems diegtis dokumentų ir procesų valdymo sistemą:</a:t>
            </a:r>
            <a:endParaRPr lang="lt-LT" sz="2800" dirty="0"/>
          </a:p>
        </p:txBody>
      </p:sp>
      <p:sp>
        <p:nvSpPr>
          <p:cNvPr id="2" name="Rectangle 1"/>
          <p:cNvSpPr/>
          <p:nvPr/>
        </p:nvSpPr>
        <p:spPr>
          <a:xfrm>
            <a:off x="3266828" y="1190171"/>
            <a:ext cx="565945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 startAt="5"/>
            </a:pPr>
            <a:r>
              <a:rPr lang="lt-LT" dirty="0"/>
              <a:t>Įmonėje </a:t>
            </a:r>
            <a:r>
              <a:rPr lang="lt-LT" b="1" dirty="0">
                <a:solidFill>
                  <a:srgbClr val="17B3E2"/>
                </a:solidFill>
              </a:rPr>
              <a:t>paskirkite vieną ar kelis žmones</a:t>
            </a:r>
            <a:r>
              <a:rPr lang="lt-LT" dirty="0">
                <a:solidFill>
                  <a:srgbClr val="17B3E2"/>
                </a:solidFill>
              </a:rPr>
              <a:t>, </a:t>
            </a:r>
            <a:r>
              <a:rPr lang="lt-LT" dirty="0"/>
              <a:t>kurie dirbtų su sistema, spręstų problemas ir mąstytų, ką ir kaip galima būtų patobulinti.</a:t>
            </a:r>
            <a:endParaRPr lang="lt-LT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5"/>
            </a:pPr>
            <a:r>
              <a:rPr lang="lt-LT" dirty="0"/>
              <a:t>Prieš pradedami perkėlinėti </a:t>
            </a:r>
            <a:r>
              <a:rPr lang="lt-LT" b="1" dirty="0">
                <a:solidFill>
                  <a:srgbClr val="17B3E2"/>
                </a:solidFill>
              </a:rPr>
              <a:t>procesus</a:t>
            </a:r>
            <a:r>
              <a:rPr lang="lt-LT" dirty="0"/>
              <a:t> į sistemą, juos kuo tiksliau </a:t>
            </a:r>
            <a:r>
              <a:rPr lang="lt-LT" b="1" dirty="0">
                <a:solidFill>
                  <a:srgbClr val="17B3E2"/>
                </a:solidFill>
              </a:rPr>
              <a:t>apsirašykite</a:t>
            </a:r>
            <a:r>
              <a:rPr lang="lt-LT" dirty="0">
                <a:solidFill>
                  <a:srgbClr val="17B3E2"/>
                </a:solidFill>
              </a:rPr>
              <a:t>. </a:t>
            </a:r>
            <a:r>
              <a:rPr lang="lt-LT" dirty="0"/>
              <a:t>Nuo to tiesiogiai priklauso galutinis rezultatas. </a:t>
            </a:r>
            <a:endParaRPr lang="lt-LT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5"/>
            </a:pPr>
            <a:r>
              <a:rPr lang="lt-LT" dirty="0"/>
              <a:t>Atkreipkite dėmesį į tai, kaip sistemoje yra užtikrinamas jūsų </a:t>
            </a:r>
            <a:r>
              <a:rPr lang="lt-LT" b="1" dirty="0">
                <a:solidFill>
                  <a:srgbClr val="17B3E2"/>
                </a:solidFill>
              </a:rPr>
              <a:t>dokumentų saugumas</a:t>
            </a:r>
            <a:r>
              <a:rPr lang="lt-LT" dirty="0">
                <a:solidFill>
                  <a:srgbClr val="17B3E2"/>
                </a:solidFill>
              </a:rPr>
              <a:t>. </a:t>
            </a:r>
            <a:endParaRPr lang="lt-LT" dirty="0">
              <a:solidFill>
                <a:srgbClr val="17B3E2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5"/>
            </a:pPr>
            <a:r>
              <a:rPr lang="lt-LT" dirty="0"/>
              <a:t>Nesistenkite antrą kartą </a:t>
            </a:r>
            <a:r>
              <a:rPr lang="lt-LT" b="1" dirty="0">
                <a:solidFill>
                  <a:srgbClr val="17B3E2"/>
                </a:solidFill>
              </a:rPr>
              <a:t>išrasti dviračio</a:t>
            </a:r>
            <a:r>
              <a:rPr lang="lt-LT" dirty="0">
                <a:solidFill>
                  <a:srgbClr val="17B3E2"/>
                </a:solidFill>
              </a:rPr>
              <a:t>. </a:t>
            </a:r>
            <a:r>
              <a:rPr lang="lt-LT" dirty="0"/>
              <a:t>T.</a:t>
            </a:r>
            <a:r>
              <a:rPr lang="en-US" dirty="0"/>
              <a:t> </a:t>
            </a:r>
            <a:r>
              <a:rPr lang="lt-LT" dirty="0"/>
              <a:t>y. efektyvindami procesus ir keldami juos į skaitmeninę erdvę, neperrašinėkite etapų, kurie ir taip gerai veikė.</a:t>
            </a:r>
            <a:endParaRPr lang="lt-L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9" r="13651"/>
          <a:stretch>
            <a:fillRect/>
          </a:stretch>
        </p:blipFill>
        <p:spPr>
          <a:xfrm>
            <a:off x="0" y="0"/>
            <a:ext cx="301897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Ačiū už dėmesį</a:t>
            </a:r>
            <a:r>
              <a:rPr lang="en-US" dirty="0"/>
              <a:t>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68222" y="837357"/>
            <a:ext cx="4275778" cy="1163198"/>
            <a:chOff x="4868222" y="837357"/>
            <a:chExt cx="4275778" cy="1163198"/>
          </a:xfrm>
        </p:grpSpPr>
        <p:sp>
          <p:nvSpPr>
            <p:cNvPr id="61" name="Freeform 60"/>
            <p:cNvSpPr/>
            <p:nvPr/>
          </p:nvSpPr>
          <p:spPr>
            <a:xfrm flipV="1">
              <a:off x="5506023" y="1272636"/>
              <a:ext cx="1049900" cy="46869"/>
            </a:xfrm>
            <a:custGeom>
              <a:avLst/>
              <a:gdLst>
                <a:gd name="connsiteX0" fmla="*/ 1820894 w 1820894"/>
                <a:gd name="connsiteY0" fmla="*/ 0 h 0"/>
                <a:gd name="connsiteX1" fmla="*/ 0 w 182089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0894">
                  <a:moveTo>
                    <a:pt x="1820894" y="0"/>
                  </a:moveTo>
                  <a:lnTo>
                    <a:pt x="0" y="0"/>
                  </a:lnTo>
                </a:path>
              </a:pathLst>
            </a:cu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4925" y="1415780"/>
              <a:ext cx="2559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dirty="0">
                  <a:solidFill>
                    <a:srgbClr val="3C3C3C"/>
                  </a:solidFill>
                </a:rPr>
                <a:t>požeminis vanduo, labiausiai apsaugotas nuo taršos  </a:t>
              </a:r>
              <a:endParaRPr lang="lt-LT" sz="1600" dirty="0">
                <a:solidFill>
                  <a:srgbClr val="3C3C3C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518462" y="1275056"/>
              <a:ext cx="82550" cy="8255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pic>
          <p:nvPicPr>
            <p:cNvPr id="50" name="Picture 49" descr="lasas-01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222" y="843992"/>
              <a:ext cx="638704" cy="9614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84925" y="837357"/>
              <a:ext cx="14316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100%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58694" y="2116299"/>
            <a:ext cx="3986033" cy="1069170"/>
            <a:chOff x="4758694" y="2116299"/>
            <a:chExt cx="3986033" cy="10691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581720" y="2644776"/>
              <a:ext cx="974203" cy="6350"/>
            </a:xfrm>
            <a:prstGeom prst="line">
              <a:avLst/>
            </a:pr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6518462" y="2606604"/>
              <a:ext cx="82550" cy="8255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pic>
          <p:nvPicPr>
            <p:cNvPr id="51" name="Picture 50" descr="namas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94" y="2116299"/>
              <a:ext cx="914354" cy="8148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584925" y="2846915"/>
              <a:ext cx="1759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dirty="0">
                  <a:solidFill>
                    <a:srgbClr val="3C3C3C"/>
                  </a:solidFill>
                </a:rPr>
                <a:t>gręžinių gylis</a:t>
              </a:r>
              <a:endParaRPr lang="lt-LT" sz="1600" dirty="0">
                <a:solidFill>
                  <a:srgbClr val="3C3C3C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84925" y="2287742"/>
              <a:ext cx="21598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40-180m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2281" y="3267415"/>
            <a:ext cx="3842446" cy="1143948"/>
            <a:chOff x="4902281" y="3267415"/>
            <a:chExt cx="3842446" cy="1143948"/>
          </a:xfrm>
        </p:grpSpPr>
        <p:sp>
          <p:nvSpPr>
            <p:cNvPr id="59" name="Freeform 58"/>
            <p:cNvSpPr/>
            <p:nvPr/>
          </p:nvSpPr>
          <p:spPr>
            <a:xfrm>
              <a:off x="5468426" y="3676166"/>
              <a:ext cx="1040511" cy="10200"/>
            </a:xfrm>
            <a:custGeom>
              <a:avLst/>
              <a:gdLst>
                <a:gd name="connsiteX0" fmla="*/ 0 w 1040511"/>
                <a:gd name="connsiteY0" fmla="*/ 0 h 10200"/>
                <a:gd name="connsiteX1" fmla="*/ 1040511 w 1040511"/>
                <a:gd name="connsiteY1" fmla="*/ 10200 h 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0511" h="10200">
                  <a:moveTo>
                    <a:pt x="0" y="0"/>
                  </a:moveTo>
                  <a:lnTo>
                    <a:pt x="1040511" y="10200"/>
                  </a:lnTo>
                </a:path>
              </a:pathLst>
            </a:cu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518462" y="3643253"/>
              <a:ext cx="82550" cy="8255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84925" y="3826588"/>
              <a:ext cx="1759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dirty="0">
                  <a:solidFill>
                    <a:srgbClr val="3C3C3C"/>
                  </a:solidFill>
                </a:rPr>
                <a:t>geriamojo vandens tyrimų per metus</a:t>
              </a:r>
              <a:endParaRPr lang="lt-LT" sz="1600" dirty="0">
                <a:solidFill>
                  <a:srgbClr val="3C3C3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84925" y="3267415"/>
              <a:ext cx="21598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23 000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  <p:pic>
          <p:nvPicPr>
            <p:cNvPr id="52" name="Picture 51" descr="stikline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81" y="3315078"/>
              <a:ext cx="603742" cy="86460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02132" y="1708788"/>
            <a:ext cx="4028756" cy="1223043"/>
            <a:chOff x="202132" y="1708788"/>
            <a:chExt cx="4028756" cy="1223043"/>
          </a:xfrm>
        </p:grpSpPr>
        <p:sp>
          <p:nvSpPr>
            <p:cNvPr id="56" name="Freeform 55"/>
            <p:cNvSpPr/>
            <p:nvPr/>
          </p:nvSpPr>
          <p:spPr>
            <a:xfrm>
              <a:off x="2485271" y="2173553"/>
              <a:ext cx="912997" cy="494715"/>
            </a:xfrm>
            <a:custGeom>
              <a:avLst/>
              <a:gdLst>
                <a:gd name="connsiteX0" fmla="*/ 0 w 912997"/>
                <a:gd name="connsiteY0" fmla="*/ 0 h 494715"/>
                <a:gd name="connsiteX1" fmla="*/ 438647 w 912997"/>
                <a:gd name="connsiteY1" fmla="*/ 0 h 494715"/>
                <a:gd name="connsiteX2" fmla="*/ 438647 w 912997"/>
                <a:gd name="connsiteY2" fmla="*/ 494715 h 494715"/>
                <a:gd name="connsiteX3" fmla="*/ 912997 w 912997"/>
                <a:gd name="connsiteY3" fmla="*/ 494715 h 494715"/>
                <a:gd name="connsiteX4" fmla="*/ 912997 w 912997"/>
                <a:gd name="connsiteY4" fmla="*/ 494715 h 49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997" h="494715">
                  <a:moveTo>
                    <a:pt x="0" y="0"/>
                  </a:moveTo>
                  <a:lnTo>
                    <a:pt x="438647" y="0"/>
                  </a:lnTo>
                  <a:lnTo>
                    <a:pt x="438647" y="494715"/>
                  </a:lnTo>
                  <a:lnTo>
                    <a:pt x="912997" y="494715"/>
                  </a:lnTo>
                  <a:lnTo>
                    <a:pt x="912997" y="494715"/>
                  </a:lnTo>
                </a:path>
              </a:pathLst>
            </a:cu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50857" y="2134340"/>
              <a:ext cx="82550" cy="8255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pic>
          <p:nvPicPr>
            <p:cNvPr id="53" name="Picture 52" descr="vamzdis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318" y="2141183"/>
              <a:ext cx="860570" cy="7906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2132" y="2267961"/>
              <a:ext cx="23312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sz="1600" dirty="0">
                  <a:solidFill>
                    <a:srgbClr val="3C3C3C"/>
                  </a:solidFill>
                </a:rPr>
                <a:t>vandentiekio tinklas </a:t>
              </a:r>
              <a:r>
                <a:rPr lang="lt-LT" sz="1400" dirty="0">
                  <a:solidFill>
                    <a:srgbClr val="3C3C3C"/>
                  </a:solidFill>
                </a:rPr>
                <a:t>– kaip nuo Vilniaus iki Amsterdamo </a:t>
              </a:r>
              <a:endParaRPr lang="lt-LT" sz="1400" dirty="0">
                <a:solidFill>
                  <a:srgbClr val="3C3C3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9651" y="1708788"/>
              <a:ext cx="20820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1660 km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131" y="3086095"/>
            <a:ext cx="3946062" cy="1171468"/>
            <a:chOff x="202131" y="3086095"/>
            <a:chExt cx="3946062" cy="1171468"/>
          </a:xfrm>
        </p:grpSpPr>
        <p:sp>
          <p:nvSpPr>
            <p:cNvPr id="57" name="Freeform 56"/>
            <p:cNvSpPr/>
            <p:nvPr/>
          </p:nvSpPr>
          <p:spPr>
            <a:xfrm>
              <a:off x="2477672" y="3556766"/>
              <a:ext cx="1040511" cy="10200"/>
            </a:xfrm>
            <a:custGeom>
              <a:avLst/>
              <a:gdLst>
                <a:gd name="connsiteX0" fmla="*/ 0 w 1040511"/>
                <a:gd name="connsiteY0" fmla="*/ 0 h 10200"/>
                <a:gd name="connsiteX1" fmla="*/ 1040511 w 1040511"/>
                <a:gd name="connsiteY1" fmla="*/ 10200 h 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0511" h="10200">
                  <a:moveTo>
                    <a:pt x="0" y="0"/>
                  </a:moveTo>
                  <a:lnTo>
                    <a:pt x="1040511" y="10200"/>
                  </a:lnTo>
                </a:path>
              </a:pathLst>
            </a:cu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450857" y="3514411"/>
              <a:ext cx="82550" cy="8255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pic>
          <p:nvPicPr>
            <p:cNvPr id="49" name="Picture 48" descr="dusas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13" y="3193951"/>
              <a:ext cx="695180" cy="106361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02131" y="3670048"/>
              <a:ext cx="2249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sz="1600" dirty="0">
                  <a:solidFill>
                    <a:srgbClr val="3C3C3C"/>
                  </a:solidFill>
                </a:rPr>
                <a:t>kibirų vandens per parą</a:t>
              </a:r>
              <a:endParaRPr lang="lt-LT" sz="1600" dirty="0">
                <a:solidFill>
                  <a:srgbClr val="3C3C3C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9651" y="3086095"/>
              <a:ext cx="20820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8,5 mln.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</p:spPr>
        <p:txBody>
          <a:bodyPr>
            <a:normAutofit/>
          </a:bodyPr>
          <a:lstStyle/>
          <a:p>
            <a:r>
              <a:rPr lang="lt-LT" sz="2800" dirty="0"/>
              <a:t>Didžiausia vandentvarkos įmonė šalyje</a:t>
            </a:r>
            <a:endParaRPr lang="lt-LT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5293" y="1100709"/>
            <a:ext cx="4127162" cy="1275350"/>
            <a:chOff x="235293" y="1100709"/>
            <a:chExt cx="4127162" cy="1275350"/>
          </a:xfrm>
        </p:grpSpPr>
        <p:sp>
          <p:nvSpPr>
            <p:cNvPr id="56" name="Freeform 55"/>
            <p:cNvSpPr/>
            <p:nvPr/>
          </p:nvSpPr>
          <p:spPr>
            <a:xfrm>
              <a:off x="2261267" y="1504394"/>
              <a:ext cx="912998" cy="494715"/>
            </a:xfrm>
            <a:custGeom>
              <a:avLst/>
              <a:gdLst>
                <a:gd name="connsiteX0" fmla="*/ 0 w 912997"/>
                <a:gd name="connsiteY0" fmla="*/ 0 h 494715"/>
                <a:gd name="connsiteX1" fmla="*/ 438647 w 912997"/>
                <a:gd name="connsiteY1" fmla="*/ 0 h 494715"/>
                <a:gd name="connsiteX2" fmla="*/ 438647 w 912997"/>
                <a:gd name="connsiteY2" fmla="*/ 494715 h 494715"/>
                <a:gd name="connsiteX3" fmla="*/ 912997 w 912997"/>
                <a:gd name="connsiteY3" fmla="*/ 494715 h 494715"/>
                <a:gd name="connsiteX4" fmla="*/ 912997 w 912997"/>
                <a:gd name="connsiteY4" fmla="*/ 494715 h 49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997" h="494715">
                  <a:moveTo>
                    <a:pt x="0" y="0"/>
                  </a:moveTo>
                  <a:lnTo>
                    <a:pt x="438647" y="0"/>
                  </a:lnTo>
                  <a:lnTo>
                    <a:pt x="438647" y="494715"/>
                  </a:lnTo>
                  <a:lnTo>
                    <a:pt x="912997" y="494715"/>
                  </a:lnTo>
                  <a:lnTo>
                    <a:pt x="912997" y="494715"/>
                  </a:lnTo>
                </a:path>
              </a:pathLst>
            </a:cu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226853" y="1465182"/>
              <a:ext cx="82550" cy="8255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8664" y="1333071"/>
              <a:ext cx="1170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sz="1600" dirty="0">
                  <a:solidFill>
                    <a:srgbClr val="3C3C3C"/>
                  </a:solidFill>
                </a:rPr>
                <a:t>darbuotojai</a:t>
              </a:r>
              <a:r>
                <a:rPr lang="lt-LT" sz="1400" dirty="0">
                  <a:solidFill>
                    <a:srgbClr val="3C3C3C"/>
                  </a:solidFill>
                </a:rPr>
                <a:t> </a:t>
              </a:r>
              <a:endParaRPr lang="lt-LT" sz="1400" dirty="0">
                <a:solidFill>
                  <a:srgbClr val="3C3C3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5293" y="1100709"/>
              <a:ext cx="13769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705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/>
            <a:srcRect l="8414"/>
            <a:stretch>
              <a:fillRect/>
            </a:stretch>
          </p:blipFill>
          <p:spPr>
            <a:xfrm>
              <a:off x="3132429" y="1333071"/>
              <a:ext cx="1230026" cy="104298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151041" y="2636439"/>
            <a:ext cx="4452964" cy="1489051"/>
            <a:chOff x="-151041" y="2636439"/>
            <a:chExt cx="4452964" cy="1489051"/>
          </a:xfrm>
        </p:grpSpPr>
        <p:sp>
          <p:nvSpPr>
            <p:cNvPr id="39" name="Oval 38"/>
            <p:cNvSpPr/>
            <p:nvPr/>
          </p:nvSpPr>
          <p:spPr>
            <a:xfrm>
              <a:off x="2507550" y="2973706"/>
              <a:ext cx="82550" cy="8255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9574" y="2921197"/>
              <a:ext cx="1677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sz="1600" dirty="0">
                  <a:solidFill>
                    <a:srgbClr val="3C3C3C"/>
                  </a:solidFill>
                </a:rPr>
                <a:t>nutolę padaliniai</a:t>
              </a:r>
              <a:r>
                <a:rPr lang="en-US" sz="1600" dirty="0">
                  <a:solidFill>
                    <a:srgbClr val="3C3C3C"/>
                  </a:solidFill>
                </a:rPr>
                <a:t>:</a:t>
              </a:r>
              <a:endParaRPr lang="en-US" sz="1600" dirty="0">
                <a:solidFill>
                  <a:srgbClr val="3C3C3C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151041" y="2636439"/>
              <a:ext cx="10529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3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35349" y="3158595"/>
              <a:ext cx="3223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dirty="0">
                  <a:solidFill>
                    <a:srgbClr val="3C3C3C"/>
                  </a:solidFill>
                </a:rPr>
                <a:t>Švenčionys, Šalčininkai, Nemenčinė</a:t>
              </a:r>
              <a:endParaRPr lang="lt-LT" sz="1600" dirty="0">
                <a:solidFill>
                  <a:srgbClr val="3C3C3C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9974"/>
            <a:stretch>
              <a:fillRect/>
            </a:stretch>
          </p:blipFill>
          <p:spPr>
            <a:xfrm>
              <a:off x="3138303" y="2960861"/>
              <a:ext cx="1163620" cy="1164629"/>
            </a:xfrm>
            <a:prstGeom prst="rect">
              <a:avLst/>
            </a:prstGeom>
          </p:spPr>
        </p:pic>
        <p:sp>
          <p:nvSpPr>
            <p:cNvPr id="36" name="Freeform 55"/>
            <p:cNvSpPr/>
            <p:nvPr/>
          </p:nvSpPr>
          <p:spPr>
            <a:xfrm>
              <a:off x="2603380" y="3017698"/>
              <a:ext cx="912998" cy="494715"/>
            </a:xfrm>
            <a:custGeom>
              <a:avLst/>
              <a:gdLst>
                <a:gd name="connsiteX0" fmla="*/ 0 w 912997"/>
                <a:gd name="connsiteY0" fmla="*/ 0 h 494715"/>
                <a:gd name="connsiteX1" fmla="*/ 438647 w 912997"/>
                <a:gd name="connsiteY1" fmla="*/ 0 h 494715"/>
                <a:gd name="connsiteX2" fmla="*/ 438647 w 912997"/>
                <a:gd name="connsiteY2" fmla="*/ 494715 h 494715"/>
                <a:gd name="connsiteX3" fmla="*/ 912997 w 912997"/>
                <a:gd name="connsiteY3" fmla="*/ 494715 h 494715"/>
                <a:gd name="connsiteX4" fmla="*/ 912997 w 912997"/>
                <a:gd name="connsiteY4" fmla="*/ 494715 h 49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997" h="494715">
                  <a:moveTo>
                    <a:pt x="0" y="0"/>
                  </a:moveTo>
                  <a:lnTo>
                    <a:pt x="438647" y="0"/>
                  </a:lnTo>
                  <a:lnTo>
                    <a:pt x="438647" y="494715"/>
                  </a:lnTo>
                  <a:lnTo>
                    <a:pt x="912997" y="494715"/>
                  </a:lnTo>
                  <a:lnTo>
                    <a:pt x="912997" y="494715"/>
                  </a:lnTo>
                </a:path>
              </a:pathLst>
            </a:cu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3796" y="1066192"/>
            <a:ext cx="4358850" cy="1376374"/>
            <a:chOff x="6514273" y="2591741"/>
            <a:chExt cx="5811800" cy="1835164"/>
          </a:xfrm>
        </p:grpSpPr>
        <p:sp>
          <p:nvSpPr>
            <p:cNvPr id="41" name="Oval 40"/>
            <p:cNvSpPr/>
            <p:nvPr/>
          </p:nvSpPr>
          <p:spPr>
            <a:xfrm flipV="1">
              <a:off x="8691283" y="3623247"/>
              <a:ext cx="110067" cy="123789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pic>
          <p:nvPicPr>
            <p:cNvPr id="51" name="Picture 50" descr="namas-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273" y="2591741"/>
              <a:ext cx="1219139" cy="108646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208588" y="3318910"/>
              <a:ext cx="2117485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dirty="0">
                  <a:solidFill>
                    <a:srgbClr val="3C3C3C"/>
                  </a:solidFill>
                </a:rPr>
                <a:t>Darbuotojų dirba Gamybos tarnyboje</a:t>
              </a:r>
              <a:endParaRPr lang="lt-LT" sz="1600" dirty="0">
                <a:solidFill>
                  <a:srgbClr val="3C3C3C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79900" y="3201155"/>
              <a:ext cx="153669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61%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  <p:sp>
          <p:nvSpPr>
            <p:cNvPr id="43" name="Freeform 55"/>
            <p:cNvSpPr/>
            <p:nvPr/>
          </p:nvSpPr>
          <p:spPr>
            <a:xfrm>
              <a:off x="7650625" y="3208981"/>
              <a:ext cx="1042714" cy="500347"/>
            </a:xfrm>
            <a:custGeom>
              <a:avLst/>
              <a:gdLst>
                <a:gd name="connsiteX0" fmla="*/ 0 w 912997"/>
                <a:gd name="connsiteY0" fmla="*/ 0 h 494715"/>
                <a:gd name="connsiteX1" fmla="*/ 438647 w 912997"/>
                <a:gd name="connsiteY1" fmla="*/ 0 h 494715"/>
                <a:gd name="connsiteX2" fmla="*/ 438647 w 912997"/>
                <a:gd name="connsiteY2" fmla="*/ 494715 h 494715"/>
                <a:gd name="connsiteX3" fmla="*/ 912997 w 912997"/>
                <a:gd name="connsiteY3" fmla="*/ 494715 h 494715"/>
                <a:gd name="connsiteX4" fmla="*/ 912997 w 912997"/>
                <a:gd name="connsiteY4" fmla="*/ 494715 h 49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997" h="494715">
                  <a:moveTo>
                    <a:pt x="0" y="0"/>
                  </a:moveTo>
                  <a:lnTo>
                    <a:pt x="438647" y="0"/>
                  </a:lnTo>
                  <a:lnTo>
                    <a:pt x="438647" y="494715"/>
                  </a:lnTo>
                  <a:lnTo>
                    <a:pt x="912997" y="494715"/>
                  </a:lnTo>
                  <a:lnTo>
                    <a:pt x="912997" y="494715"/>
                  </a:lnTo>
                </a:path>
              </a:pathLst>
            </a:cu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41011" y="2904171"/>
            <a:ext cx="3671391" cy="1336109"/>
            <a:chOff x="5041011" y="2904171"/>
            <a:chExt cx="3671391" cy="1336109"/>
          </a:xfrm>
        </p:grpSpPr>
        <p:sp>
          <p:nvSpPr>
            <p:cNvPr id="40" name="Oval 39"/>
            <p:cNvSpPr/>
            <p:nvPr/>
          </p:nvSpPr>
          <p:spPr>
            <a:xfrm>
              <a:off x="6439394" y="3519397"/>
              <a:ext cx="82550" cy="8255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17B3E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/>
                <a:t>    </a:t>
              </a:r>
              <a:endParaRPr lang="lt-LT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21971" y="3409283"/>
              <a:ext cx="1390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dirty="0">
                  <a:solidFill>
                    <a:srgbClr val="3C3C3C"/>
                  </a:solidFill>
                </a:rPr>
                <a:t>Klientų pasitenkinimo indeksas</a:t>
              </a:r>
              <a:endParaRPr lang="lt-LT" sz="1600" dirty="0">
                <a:solidFill>
                  <a:srgbClr val="3C3C3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64326" y="3222235"/>
              <a:ext cx="7977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4200" dirty="0">
                  <a:solidFill>
                    <a:srgbClr val="17B3E2"/>
                  </a:solidFill>
                  <a:latin typeface="Calibri Bold"/>
                  <a:cs typeface="Calibri Bold"/>
                </a:rPr>
                <a:t>70</a:t>
              </a:r>
              <a:endParaRPr lang="lt-LT" sz="4200" dirty="0">
                <a:solidFill>
                  <a:srgbClr val="17B3E2"/>
                </a:solidFill>
                <a:latin typeface="Calibri Bold"/>
                <a:cs typeface="Calibri Bold"/>
              </a:endParaRPr>
            </a:p>
          </p:txBody>
        </p:sp>
        <p:pic>
          <p:nvPicPr>
            <p:cNvPr id="52" name="Picture 51" descr="stikline-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011" y="2904171"/>
              <a:ext cx="603742" cy="864602"/>
            </a:xfrm>
            <a:prstGeom prst="rect">
              <a:avLst/>
            </a:prstGeom>
          </p:spPr>
        </p:pic>
        <p:sp>
          <p:nvSpPr>
            <p:cNvPr id="44" name="Freeform 55"/>
            <p:cNvSpPr/>
            <p:nvPr/>
          </p:nvSpPr>
          <p:spPr>
            <a:xfrm>
              <a:off x="5657358" y="3179633"/>
              <a:ext cx="782036" cy="375260"/>
            </a:xfrm>
            <a:custGeom>
              <a:avLst/>
              <a:gdLst>
                <a:gd name="connsiteX0" fmla="*/ 0 w 912997"/>
                <a:gd name="connsiteY0" fmla="*/ 0 h 494715"/>
                <a:gd name="connsiteX1" fmla="*/ 438647 w 912997"/>
                <a:gd name="connsiteY1" fmla="*/ 0 h 494715"/>
                <a:gd name="connsiteX2" fmla="*/ 438647 w 912997"/>
                <a:gd name="connsiteY2" fmla="*/ 494715 h 494715"/>
                <a:gd name="connsiteX3" fmla="*/ 912997 w 912997"/>
                <a:gd name="connsiteY3" fmla="*/ 494715 h 494715"/>
                <a:gd name="connsiteX4" fmla="*/ 912997 w 912997"/>
                <a:gd name="connsiteY4" fmla="*/ 494715 h 49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997" h="494715">
                  <a:moveTo>
                    <a:pt x="0" y="0"/>
                  </a:moveTo>
                  <a:lnTo>
                    <a:pt x="438647" y="0"/>
                  </a:lnTo>
                  <a:lnTo>
                    <a:pt x="438647" y="494715"/>
                  </a:lnTo>
                  <a:lnTo>
                    <a:pt x="912997" y="494715"/>
                  </a:lnTo>
                  <a:lnTo>
                    <a:pt x="912997" y="494715"/>
                  </a:lnTo>
                </a:path>
              </a:pathLst>
            </a:custGeom>
            <a:ln w="19050" cmpd="sng">
              <a:solidFill>
                <a:srgbClr val="9A9A9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</p:spPr>
        <p:txBody>
          <a:bodyPr>
            <a:normAutofit/>
          </a:bodyPr>
          <a:lstStyle/>
          <a:p>
            <a:r>
              <a:rPr lang="lt-LT" sz="2800" dirty="0"/>
              <a:t>Didžiausia vandentvarkos įmonė šalyje</a:t>
            </a:r>
            <a:endParaRPr lang="lt-LT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</p:spPr>
        <p:txBody>
          <a:bodyPr>
            <a:normAutofit/>
          </a:bodyPr>
          <a:lstStyle/>
          <a:p>
            <a:r>
              <a:rPr lang="lt-LT" sz="2800" dirty="0"/>
              <a:t>Pasiekimai 2018</a:t>
            </a:r>
            <a:endParaRPr lang="lt-LT" sz="2800" dirty="0"/>
          </a:p>
        </p:txBody>
      </p:sp>
      <p:sp>
        <p:nvSpPr>
          <p:cNvPr id="34" name="Content Placeholder 2"/>
          <p:cNvSpPr txBox="1"/>
          <p:nvPr/>
        </p:nvSpPr>
        <p:spPr>
          <a:xfrm>
            <a:off x="453543" y="1058541"/>
            <a:ext cx="7256678" cy="2765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buClr>
                <a:srgbClr val="00B0F0"/>
              </a:buClr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Įmonei suteiktas „Paslaugų sektoriaus lyderio 2018“ vardas. 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buClr>
                <a:srgbClr val="00B0F0"/>
              </a:buClr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Išlaikytas aukštas veiklos efektyvumas – nuo 2019 m. vasario 1 d. paslaugų kainos gyventojams mažėjo 13 proc.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buClr>
                <a:srgbClr val="00B0F0"/>
              </a:buClr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Įdiegta klientų savitarnos platforma.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buClr>
                <a:srgbClr val="00B0F0"/>
              </a:buClr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Didėja klientų pasitenkinimas teikiamomis paslaugomis (GCSI indeksas nuo 67 iki 70).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buClr>
                <a:srgbClr val="00B0F0"/>
              </a:buClr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Augo investicijos tinklų plėtrai. 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buClr>
                <a:srgbClr val="00B0F0"/>
              </a:buClr>
              <a:defRPr/>
            </a:pPr>
            <a:r>
              <a:rPr lang="lt-LT" altLang="lt-LT" sz="1800" dirty="0">
                <a:solidFill>
                  <a:prstClr val="black"/>
                </a:solidFill>
              </a:rPr>
              <a:t>Trumpėjo naujų klientų prijungimo terminai. </a:t>
            </a:r>
            <a:endParaRPr lang="lt-LT" altLang="lt-LT" sz="1800" dirty="0">
              <a:solidFill>
                <a:prstClr val="black"/>
              </a:solidFill>
            </a:endParaRPr>
          </a:p>
          <a:p>
            <a:pPr marL="171450" indent="-171450" defTabSz="685800">
              <a:lnSpc>
                <a:spcPct val="100000"/>
              </a:lnSpc>
              <a:spcBef>
                <a:spcPts val="750"/>
              </a:spcBef>
              <a:buClr>
                <a:srgbClr val="00B0F0"/>
              </a:buClr>
              <a:defRPr/>
            </a:pPr>
            <a:endParaRPr lang="lt-LT" altLang="lt-LT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</p:spPr>
        <p:txBody>
          <a:bodyPr>
            <a:normAutofit/>
          </a:bodyPr>
          <a:lstStyle/>
          <a:p>
            <a:r>
              <a:rPr lang="lt-LT" sz="2800" dirty="0"/>
              <a:t>Problemos, kurias norėjome išspręsti</a:t>
            </a:r>
            <a:endParaRPr lang="lt-LT" sz="2800" dirty="0"/>
          </a:p>
        </p:txBody>
      </p:sp>
      <p:sp>
        <p:nvSpPr>
          <p:cNvPr id="34" name="Content Placeholder 2"/>
          <p:cNvSpPr txBox="1"/>
          <p:nvPr/>
        </p:nvSpPr>
        <p:spPr>
          <a:xfrm>
            <a:off x="5027371" y="1010158"/>
            <a:ext cx="3915257" cy="2765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  <a:defRPr/>
            </a:pPr>
            <a:r>
              <a:rPr lang="lt-LT" altLang="lt-LT" sz="1800" b="1" dirty="0">
                <a:solidFill>
                  <a:srgbClr val="17B3E2"/>
                </a:solidFill>
              </a:rPr>
              <a:t>Visos įmonės mastu:</a:t>
            </a:r>
            <a:br>
              <a:rPr lang="lt-LT" altLang="lt-LT" sz="1800" b="1" dirty="0">
                <a:solidFill>
                  <a:srgbClr val="17B3FF"/>
                </a:solidFill>
              </a:rPr>
            </a:br>
            <a:endParaRPr lang="lt-LT" altLang="lt-LT" sz="1800" b="1" dirty="0">
              <a:solidFill>
                <a:srgbClr val="17B3FF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>
                <a:solidFill>
                  <a:prstClr val="black"/>
                </a:solidFill>
              </a:rPr>
              <a:t>Vieningos saugyklos (archyvo) nebuvimas</a:t>
            </a:r>
            <a:endParaRPr lang="lt-LT" altLang="lt-LT" sz="14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Neefektyvus dokumentų valdymas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Nepatogus dokumentų valdymas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Klientų užklausų valdymo gerinimas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Ilgai trunkantys dokumentų (sąskaitų</a:t>
            </a:r>
            <a:r>
              <a:rPr lang="lt-LT" altLang="lt-LT" sz="1400" dirty="0">
                <a:solidFill>
                  <a:prstClr val="black"/>
                </a:solidFill>
              </a:rPr>
              <a:t>, sutarčių ir pan.) derinimo ir tvirtinimo procesai</a:t>
            </a:r>
            <a:endParaRPr lang="lt-LT" altLang="lt-LT" sz="14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>
                <a:solidFill>
                  <a:prstClr val="black"/>
                </a:solidFill>
              </a:rPr>
              <a:t>Ilgas popierinių dokumentų kelias tarp padalinių ir pašto išlaidos</a:t>
            </a:r>
            <a:endParaRPr lang="lt-LT" altLang="lt-LT" sz="1400" dirty="0">
              <a:solidFill>
                <a:prstClr val="black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Didelės laiko sąnaudos „nereikšmingų” dokumentų tvarkymui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Pamirštama, negaunama, neišsaugoma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Nebuvo galimybės pasirašyti dokumentus elektroniniu parašu</a:t>
            </a:r>
            <a:endParaRPr lang="lt-LT" altLang="lt-LT" sz="1400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363456" y="1010158"/>
            <a:ext cx="3776744" cy="2765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  <a:defRPr/>
            </a:pPr>
            <a:r>
              <a:rPr lang="lt-LT" altLang="lt-LT" sz="1800" b="1" dirty="0">
                <a:solidFill>
                  <a:srgbClr val="17B3E2"/>
                </a:solidFill>
              </a:rPr>
              <a:t>Viešųjų pirkimų dokumentų </a:t>
            </a:r>
            <a:br>
              <a:rPr lang="lt-LT" altLang="lt-LT" sz="1800" b="1" dirty="0">
                <a:solidFill>
                  <a:srgbClr val="17B3E2"/>
                </a:solidFill>
              </a:rPr>
            </a:br>
            <a:r>
              <a:rPr lang="lt-LT" altLang="lt-LT" sz="1800" b="1" dirty="0">
                <a:solidFill>
                  <a:srgbClr val="17B3E2"/>
                </a:solidFill>
              </a:rPr>
              <a:t>valdymo srityje:</a:t>
            </a:r>
            <a:br>
              <a:rPr lang="lt-LT" altLang="lt-LT" sz="1800" b="1" dirty="0">
                <a:solidFill>
                  <a:srgbClr val="17B3FF"/>
                </a:solidFill>
              </a:rPr>
            </a:br>
            <a:endParaRPr lang="lt-LT" altLang="lt-LT" sz="1800" b="1" dirty="0">
              <a:solidFill>
                <a:srgbClr val="17B3FF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Ne</a:t>
            </a:r>
            <a:r>
              <a:rPr lang="en-US" altLang="lt-LT" sz="1400" dirty="0"/>
              <a:t>e</a:t>
            </a:r>
            <a:r>
              <a:rPr lang="lt-LT" altLang="lt-LT" sz="1400" dirty="0"/>
              <a:t>fektyvus pirkimų procesų valdymas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Sąskaitos ir sutartys, susijusios su pirkimais, nebūdavo susietos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Neplaninių pirkimų stebėsenos nebuvimas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Sutarčių terminų kontrolės nebuvimas</a:t>
            </a:r>
            <a:endParaRPr lang="lt-LT" altLang="lt-LT" sz="1400" dirty="0"/>
          </a:p>
          <a:p>
            <a:pPr defTabSz="685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lt-LT" altLang="lt-LT" sz="1400" dirty="0"/>
              <a:t>Nesukontroliuojamos išlaidos (darbuotojų daromi pirkimai)</a:t>
            </a:r>
            <a:endParaRPr lang="lt-LT" altLang="lt-LT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483102" y="1104900"/>
            <a:ext cx="0" cy="326390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63456" y="205979"/>
            <a:ext cx="8424944" cy="649154"/>
          </a:xfrm>
        </p:spPr>
        <p:txBody>
          <a:bodyPr>
            <a:normAutofit/>
          </a:bodyPr>
          <a:lstStyle/>
          <a:p>
            <a:r>
              <a:rPr lang="lt-LT" sz="2800"/>
              <a:t>Kaip atradome dokumentų valdymo sistemą?</a:t>
            </a:r>
            <a:endParaRPr lang="lt-LT" sz="2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456" y="1103085"/>
          <a:ext cx="8424944" cy="265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686" y="1366615"/>
            <a:ext cx="1103084" cy="1102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453" y="1381129"/>
            <a:ext cx="1097517" cy="1097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709" y="1366615"/>
            <a:ext cx="1105461" cy="11036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8973" y="3905554"/>
            <a:ext cx="8186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m. sausio 1 d. startavome su DocLogix viešųjų pirkimų ir visos įmonės dokumentų valdymu.</a:t>
            </a:r>
            <a:endParaRPr lang="lt-L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3DB218-0AFF-439B-93BE-FA8C29AC0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3DB218-0AFF-439B-93BE-FA8C29AC0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29CC20-CA15-4DF0-997A-13DF26431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D629CC20-CA15-4DF0-997A-13DF26431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DEB485-87E6-48F2-A023-1A8CBBD74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FDEB485-87E6-48F2-A023-1A8CBBD74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266828" y="205979"/>
            <a:ext cx="5840885" cy="649154"/>
          </a:xfrm>
        </p:spPr>
        <p:txBody>
          <a:bodyPr>
            <a:normAutofit/>
          </a:bodyPr>
          <a:lstStyle/>
          <a:p>
            <a:r>
              <a:rPr lang="lt-LT" sz="2800" dirty="0"/>
              <a:t>„Vilniaus vandenys“ ir </a:t>
            </a:r>
            <a:r>
              <a:rPr lang="lt-LT" sz="2800" dirty="0">
                <a:solidFill>
                  <a:srgbClr val="FFC000"/>
                </a:solidFill>
              </a:rPr>
              <a:t>„DocLogix“</a:t>
            </a:r>
            <a:endParaRPr lang="lt-LT" sz="2800" dirty="0">
              <a:solidFill>
                <a:srgbClr val="FFC000"/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266829" y="1006761"/>
          <a:ext cx="5732028" cy="337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4" name="Picture Placeholder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5" r="40573"/>
          <a:stretch>
            <a:fillRect/>
          </a:stretch>
        </p:blipFill>
        <p:spPr>
          <a:xfrm>
            <a:off x="0" y="0"/>
            <a:ext cx="300037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54B94D99-BA0F-429D-9849-007A1D56F5C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>
                                                <p:graphicEl>
                                                  <a:dgm id="{54B94D99-BA0F-429D-9849-007A1D56F5C9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>
                                                <p:graphicEl>
                                                  <a:dgm id="{54B94D99-BA0F-429D-9849-007A1D56F5C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>
                                                <p:graphicEl>
                                                  <a:dgm id="{54B94D99-BA0F-429D-9849-007A1D56F5C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6BE588C4-C6B0-467A-8AD4-12200BBF42F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">
                                                <p:graphicEl>
                                                  <a:dgm id="{6BE588C4-C6B0-467A-8AD4-12200BBF42FF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>
                                                <p:graphicEl>
                                                  <a:dgm id="{6BE588C4-C6B0-467A-8AD4-12200BBF42F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>
                                                <p:graphicEl>
                                                  <a:dgm id="{6BE588C4-C6B0-467A-8AD4-12200BBF42F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054EAE8C-BBB2-4A6D-AC9A-FF2898202AE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>
                                                <p:graphicEl>
                                                  <a:dgm id="{054EAE8C-BBB2-4A6D-AC9A-FF2898202AE9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>
                                                <p:graphicEl>
                                                  <a:dgm id="{054EAE8C-BBB2-4A6D-AC9A-FF2898202AE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>
                                                <p:graphicEl>
                                                  <a:dgm id="{054EAE8C-BBB2-4A6D-AC9A-FF2898202AE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A12D8817-0E10-4FD2-B203-10AC9563E1A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>
                                                <p:graphicEl>
                                                  <a:dgm id="{A12D8817-0E10-4FD2-B203-10AC9563E1A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>
                                                <p:graphicEl>
                                                  <a:dgm id="{A12D8817-0E10-4FD2-B203-10AC9563E1A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>
                                                <p:graphicEl>
                                                  <a:dgm id="{A12D8817-0E10-4FD2-B203-10AC9563E1A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094DD462-2BFF-4CD3-A7ED-0BDF4D5BE6F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>
                                                <p:graphicEl>
                                                  <a:dgm id="{094DD462-2BFF-4CD3-A7ED-0BDF4D5BE6F7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>
                                                <p:graphicEl>
                                                  <a:dgm id="{094DD462-2BFF-4CD3-A7ED-0BDF4D5BE6F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>
                                                <p:graphicEl>
                                                  <a:dgm id="{094DD462-2BFF-4CD3-A7ED-0BDF4D5BE6F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3" grpId="0" uiExpand="1">
            <p:bldSub>
              <a:bldDgm bld="one"/>
            </p:bldSub>
          </p:bldGraphic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54B94D99-BA0F-429D-9849-007A1D56F5C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>
                                                <p:graphicEl>
                                                  <a:dgm id="{54B94D99-BA0F-429D-9849-007A1D56F5C9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>
                                                <p:graphicEl>
                                                  <a:dgm id="{54B94D99-BA0F-429D-9849-007A1D56F5C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>
                                                <p:graphicEl>
                                                  <a:dgm id="{54B94D99-BA0F-429D-9849-007A1D56F5C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6BE588C4-C6B0-467A-8AD4-12200BBF42F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">
                                                <p:graphicEl>
                                                  <a:dgm id="{6BE588C4-C6B0-467A-8AD4-12200BBF42FF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>
                                                <p:graphicEl>
                                                  <a:dgm id="{6BE588C4-C6B0-467A-8AD4-12200BBF42F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>
                                                <p:graphicEl>
                                                  <a:dgm id="{6BE588C4-C6B0-467A-8AD4-12200BBF42F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054EAE8C-BBB2-4A6D-AC9A-FF2898202AE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>
                                                <p:graphicEl>
                                                  <a:dgm id="{054EAE8C-BBB2-4A6D-AC9A-FF2898202AE9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>
                                                <p:graphicEl>
                                                  <a:dgm id="{054EAE8C-BBB2-4A6D-AC9A-FF2898202AE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>
                                                <p:graphicEl>
                                                  <a:dgm id="{054EAE8C-BBB2-4A6D-AC9A-FF2898202AE9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A12D8817-0E10-4FD2-B203-10AC9563E1A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>
                                                <p:graphicEl>
                                                  <a:dgm id="{A12D8817-0E10-4FD2-B203-10AC9563E1A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>
                                                <p:graphicEl>
                                                  <a:dgm id="{A12D8817-0E10-4FD2-B203-10AC9563E1A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>
                                                <p:graphicEl>
                                                  <a:dgm id="{A12D8817-0E10-4FD2-B203-10AC9563E1A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094DD462-2BFF-4CD3-A7ED-0BDF4D5BE6F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>
                                                <p:graphicEl>
                                                  <a:dgm id="{094DD462-2BFF-4CD3-A7ED-0BDF4D5BE6F7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>
                                                <p:graphicEl>
                                                  <a:dgm id="{094DD462-2BFF-4CD3-A7ED-0BDF4D5BE6F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>
                                                <p:graphicEl>
                                                  <a:dgm id="{094DD462-2BFF-4CD3-A7ED-0BDF4D5BE6F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3" grpId="0" uiExpand="1">
            <p:bldSub>
              <a:bldDgm bld="one"/>
            </p:bldSub>
          </p:bldGraphic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266828" y="205979"/>
            <a:ext cx="5840885" cy="649154"/>
          </a:xfrm>
        </p:spPr>
        <p:txBody>
          <a:bodyPr>
            <a:normAutofit/>
          </a:bodyPr>
          <a:lstStyle/>
          <a:p>
            <a:r>
              <a:rPr lang="lt-LT" sz="2800" dirty="0"/>
              <a:t>„Vilniaus vandenys“ ir </a:t>
            </a:r>
            <a:r>
              <a:rPr lang="lt-LT" sz="2800" dirty="0">
                <a:solidFill>
                  <a:srgbClr val="FFC000"/>
                </a:solidFill>
              </a:rPr>
              <a:t>„DocLogix“</a:t>
            </a:r>
            <a:endParaRPr lang="lt-LT" sz="2800" dirty="0">
              <a:solidFill>
                <a:srgbClr val="FFC000"/>
              </a:solidFill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3266829" y="1288339"/>
            <a:ext cx="4498076" cy="289694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t-LT" sz="1600" dirty="0"/>
              <a:t>Įdiegti sprendimai:</a:t>
            </a:r>
            <a:endParaRPr lang="lt-LT" sz="1600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17B3E2"/>
              </a:buClr>
            </a:pPr>
            <a:r>
              <a:rPr lang="lt-LT" dirty="0"/>
              <a:t>Įeinančios ir išeinančios įmonės dokumentacijos valdymas</a:t>
            </a:r>
            <a:endParaRPr lang="lt-LT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17B3E2"/>
              </a:buClr>
            </a:pPr>
            <a:r>
              <a:rPr lang="lt-LT" dirty="0"/>
              <a:t>Vidinių dokumentų valdymas</a:t>
            </a:r>
            <a:endParaRPr lang="lt-LT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17B3E2"/>
              </a:buClr>
            </a:pPr>
            <a:r>
              <a:rPr lang="lt-LT" dirty="0"/>
              <a:t>Viešųjų pirkimų dokumentacijos valdymas</a:t>
            </a:r>
            <a:endParaRPr lang="lt-LT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17B3E2"/>
              </a:buClr>
            </a:pPr>
            <a:r>
              <a:rPr lang="lt-LT" dirty="0"/>
              <a:t>Sąskaitų procesų valdymas</a:t>
            </a:r>
            <a:endParaRPr lang="lt-LT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17B3E2"/>
              </a:buClr>
            </a:pPr>
            <a:r>
              <a:rPr lang="lt-LT" dirty="0"/>
              <a:t>Sutarčių procesų valdymas</a:t>
            </a:r>
            <a:endParaRPr lang="lt-LT" dirty="0"/>
          </a:p>
        </p:txBody>
      </p:sp>
      <p:pic>
        <p:nvPicPr>
          <p:cNvPr id="14" name="Picture Placeholder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5" r="40573"/>
          <a:stretch>
            <a:fillRect/>
          </a:stretch>
        </p:blipFill>
        <p:spPr>
          <a:xfrm>
            <a:off x="0" y="0"/>
            <a:ext cx="300037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266828" y="205979"/>
            <a:ext cx="5840885" cy="649154"/>
          </a:xfrm>
        </p:spPr>
        <p:txBody>
          <a:bodyPr>
            <a:normAutofit fontScale="90000"/>
          </a:bodyPr>
          <a:lstStyle/>
          <a:p>
            <a:r>
              <a:rPr lang="lt-LT" sz="2800" dirty="0"/>
              <a:t>Pradedame naudotis sistema. Diegimas</a:t>
            </a:r>
            <a:endParaRPr lang="lt-LT" sz="28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3266829" y="1006761"/>
          <a:ext cx="5732028" cy="347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Placeholder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r="33594"/>
          <a:stretch>
            <a:fillRect/>
          </a:stretch>
        </p:blipFill>
        <p:spPr>
          <a:xfrm>
            <a:off x="0" y="0"/>
            <a:ext cx="300037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94C419C9-109F-482B-ACF7-0E7E83671DF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>
                                                <p:graphicEl>
                                                  <a:dgm id="{94C419C9-109F-482B-ACF7-0E7E83671DF0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>
                                                <p:graphicEl>
                                                  <a:dgm id="{94C419C9-109F-482B-ACF7-0E7E83671DF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>
                                                <p:graphicEl>
                                                  <a:dgm id="{94C419C9-109F-482B-ACF7-0E7E83671DF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6D7477B6-B1E8-4813-9438-A721D7D605C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>
                                                <p:graphicEl>
                                                  <a:dgm id="{6D7477B6-B1E8-4813-9438-A721D7D605C6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>
                                                <p:graphicEl>
                                                  <a:dgm id="{6D7477B6-B1E8-4813-9438-A721D7D605C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>
                                                <p:graphicEl>
                                                  <a:dgm id="{6D7477B6-B1E8-4813-9438-A721D7D605C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A4E35148-820A-4BD7-9B0E-5CB7490CEB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>
                                                <p:graphicEl>
                                                  <a:dgm id="{A4E35148-820A-4BD7-9B0E-5CB7490CEBB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>
                                                <p:graphicEl>
                                                  <a:dgm id="{A4E35148-820A-4BD7-9B0E-5CB7490CEB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>
                                                <p:graphicEl>
                                                  <a:dgm id="{A4E35148-820A-4BD7-9B0E-5CB7490CEB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E32DA0C9-5038-491E-A58D-55A069AD135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">
                                                <p:graphicEl>
                                                  <a:dgm id="{E32DA0C9-5038-491E-A58D-55A069AD1350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>
                                                <p:graphicEl>
                                                  <a:dgm id="{E32DA0C9-5038-491E-A58D-55A069AD135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>
                                                <p:graphicEl>
                                                  <a:dgm id="{E32DA0C9-5038-491E-A58D-55A069AD135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069A94BD-3870-4704-872F-6737567D797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>
                                                <p:graphicEl>
                                                  <a:dgm id="{069A94BD-3870-4704-872F-6737567D797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>
                                                <p:graphicEl>
                                                  <a:dgm id="{069A94BD-3870-4704-872F-6737567D797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>
                                                <p:graphicEl>
                                                  <a:dgm id="{069A94BD-3870-4704-872F-6737567D797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B6E8B165-A76E-45C4-B734-0D713D8236D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>
                                                <p:graphicEl>
                                                  <a:dgm id="{B6E8B165-A76E-45C4-B734-0D713D8236D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>
                                                <p:graphicEl>
                                                  <a:dgm id="{B6E8B165-A76E-45C4-B734-0D713D8236D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>
                                                <p:graphicEl>
                                                  <a:dgm id="{B6E8B165-A76E-45C4-B734-0D713D8236D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3" grpId="0" uiExpand="1">
            <p:bldSub>
              <a:bldDgm bld="one"/>
            </p:bldSub>
          </p:bldGraphic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94C419C9-109F-482B-ACF7-0E7E83671DF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>
                                                <p:graphicEl>
                                                  <a:dgm id="{94C419C9-109F-482B-ACF7-0E7E83671DF0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>
                                                <p:graphicEl>
                                                  <a:dgm id="{94C419C9-109F-482B-ACF7-0E7E83671DF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>
                                                <p:graphicEl>
                                                  <a:dgm id="{94C419C9-109F-482B-ACF7-0E7E83671DF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6D7477B6-B1E8-4813-9438-A721D7D605C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>
                                                <p:graphicEl>
                                                  <a:dgm id="{6D7477B6-B1E8-4813-9438-A721D7D605C6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>
                                                <p:graphicEl>
                                                  <a:dgm id="{6D7477B6-B1E8-4813-9438-A721D7D605C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>
                                                <p:graphicEl>
                                                  <a:dgm id="{6D7477B6-B1E8-4813-9438-A721D7D605C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A4E35148-820A-4BD7-9B0E-5CB7490CEB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>
                                                <p:graphicEl>
                                                  <a:dgm id="{A4E35148-820A-4BD7-9B0E-5CB7490CEBB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>
                                                <p:graphicEl>
                                                  <a:dgm id="{A4E35148-820A-4BD7-9B0E-5CB7490CEB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>
                                                <p:graphicEl>
                                                  <a:dgm id="{A4E35148-820A-4BD7-9B0E-5CB7490CEB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E32DA0C9-5038-491E-A58D-55A069AD135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">
                                                <p:graphicEl>
                                                  <a:dgm id="{E32DA0C9-5038-491E-A58D-55A069AD1350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>
                                                <p:graphicEl>
                                                  <a:dgm id="{E32DA0C9-5038-491E-A58D-55A069AD135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>
                                                <p:graphicEl>
                                                  <a:dgm id="{E32DA0C9-5038-491E-A58D-55A069AD135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069A94BD-3870-4704-872F-6737567D797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>
                                                <p:graphicEl>
                                                  <a:dgm id="{069A94BD-3870-4704-872F-6737567D797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>
                                                <p:graphicEl>
                                                  <a:dgm id="{069A94BD-3870-4704-872F-6737567D797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>
                                                <p:graphicEl>
                                                  <a:dgm id="{069A94BD-3870-4704-872F-6737567D797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graphicEl>
                                                  <a:dgm id="{B6E8B165-A76E-45C4-B734-0D713D8236D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>
                                                <p:graphicEl>
                                                  <a:dgm id="{B6E8B165-A76E-45C4-B734-0D713D8236D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>
                                                <p:graphicEl>
                                                  <a:dgm id="{B6E8B165-A76E-45C4-B734-0D713D8236D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>
                                                <p:graphicEl>
                                                  <a:dgm id="{B6E8B165-A76E-45C4-B734-0D713D8236D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3" grpId="0" uiExpand="1">
            <p:bldSub>
              <a:bldDgm bld="one"/>
            </p:bldSub>
          </p:bldGraphic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4066</Words>
  <Application>WPS Presentation</Application>
  <PresentationFormat>On-screen Show (16:9)</PresentationFormat>
  <Paragraphs>146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Calibri Bold</vt:lpstr>
      <vt:lpstr>Arial</vt:lpstr>
      <vt:lpstr>Calibri</vt:lpstr>
      <vt:lpstr>Calibri</vt:lpstr>
      <vt:lpstr>Times New Roman</vt:lpstr>
      <vt:lpstr>Microsoft YaHei</vt:lpstr>
      <vt:lpstr>Arial Unicode MS</vt:lpstr>
      <vt:lpstr>Office Theme</vt:lpstr>
      <vt:lpstr>KAIP IT SISTEMOS PAGALBA EFEKTYVINTI ORGANIZACIJOS DOKUMENTŲ VALDYMO PROCESUS</vt:lpstr>
      <vt:lpstr>Didžiausia vandentvarkos įmonė šalyje</vt:lpstr>
      <vt:lpstr>Didžiausia vandentvarkos įmonė šalyje</vt:lpstr>
      <vt:lpstr>Pasiekimai 2018</vt:lpstr>
      <vt:lpstr>Problemos, kurias norėjome išspręsti</vt:lpstr>
      <vt:lpstr>Kaip atradome dokumentų valdymo sistemą?</vt:lpstr>
      <vt:lpstr>„Vilniaus vandenys“ ir „DocLogix“</vt:lpstr>
      <vt:lpstr>„Vilniaus vandenys“ ir „DocLogix“</vt:lpstr>
      <vt:lpstr>Pradedame naudotis sistema. Diegimas</vt:lpstr>
      <vt:lpstr>REZULTATAI:</vt:lpstr>
      <vt:lpstr>REZULTATAI:</vt:lpstr>
      <vt:lpstr>REZULTATAI:</vt:lpstr>
      <vt:lpstr>Patarimai planuojantiems diegtis dokumentų ir procesų valdymo sistemą:</vt:lpstr>
      <vt:lpstr>Patarimai planuojantiems diegtis dokumentų ir procesų valdymo sistemą:</vt:lpstr>
      <vt:lpstr>Ačiū už dėmesį!</vt:lpstr>
    </vt:vector>
  </TitlesOfParts>
  <Company>VV</Company>
  <LinksUpToDate>false</LinksUpToDate>
  <SharedDoc>false</SharedDoc>
  <HyperlinksChanged>false</HyperlinksChanged>
  <AppVersion>14.0000</AppVersion>
  <Manager>AJ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Pristatymas</dc:title>
  <dc:creator>Arūnas Jurgelaitis</dc:creator>
  <cp:lastModifiedBy>Agne darbinis</cp:lastModifiedBy>
  <cp:revision>438</cp:revision>
  <dcterms:created xsi:type="dcterms:W3CDTF">2010-04-12T23:12:00Z</dcterms:created>
  <dcterms:modified xsi:type="dcterms:W3CDTF">2019-02-27T16:08:46Z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0x010100ABD741E5A4B83A4580E72B97E4046626</vt:lpwstr>
  </property>
  <property fmtid="{D5CDD505-2E9C-101B-9397-08002B2CF9AE}" pid="3" name="KSOProductBuildVer">
    <vt:lpwstr>2057-10.2.0.7635</vt:lpwstr>
  </property>
</Properties>
</file>