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3"/>
    <p:sldId id="257" r:id="rId4"/>
    <p:sldId id="373" r:id="rId5"/>
    <p:sldId id="394" r:id="rId6"/>
    <p:sldId id="395" r:id="rId7"/>
    <p:sldId id="744" r:id="rId8"/>
    <p:sldId id="1001" r:id="rId9"/>
    <p:sldId id="998" r:id="rId10"/>
    <p:sldId id="1004" r:id="rId11"/>
    <p:sldId id="1002" r:id="rId12"/>
    <p:sldId id="1007" r:id="rId13"/>
    <p:sldId id="376" r:id="rId14"/>
    <p:sldId id="1003" r:id="rId15"/>
    <p:sldId id="1000" r:id="rId16"/>
    <p:sldId id="1005" r:id="rId17"/>
    <p:sldId id="374" r:id="rId18"/>
    <p:sldId id="1008" r:id="rId19"/>
    <p:sldId id="1010" r:id="rId20"/>
    <p:sldId id="300" r:id="rId21"/>
    <p:sldId id="358" r:id="rId22"/>
    <p:sldId id="364" r:id="rId23"/>
    <p:sldId id="1009" r:id="rId24"/>
    <p:sldId id="377" r:id="rId25"/>
    <p:sldId id="379" r:id="rId26"/>
    <p:sldId id="274" r:id="rId27"/>
    <p:sldId id="304" r:id="rId2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157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A57A7-9A99-4B1E-AF92-68890F886D69}" type="datetimeFigureOut">
              <a:rPr lang="lt-LT" smtClean="0"/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Spustelėję redag. ruoš. teksto stilių</a:t>
            </a:r>
            <a:endParaRPr lang="lt-LT"/>
          </a:p>
          <a:p>
            <a:pPr lvl="1"/>
            <a:r>
              <a:rPr lang="lt-LT"/>
              <a:t>Antras lygmuo</a:t>
            </a:r>
            <a:endParaRPr lang="lt-LT"/>
          </a:p>
          <a:p>
            <a:pPr lvl="2"/>
            <a:r>
              <a:rPr lang="lt-LT"/>
              <a:t>Trečias lygmuo</a:t>
            </a:r>
            <a:endParaRPr lang="lt-LT"/>
          </a:p>
          <a:p>
            <a:pPr lvl="3"/>
            <a:r>
              <a:rPr lang="lt-LT"/>
              <a:t>Ketvirtas lygmuo</a:t>
            </a:r>
            <a:endParaRPr lang="lt-LT"/>
          </a:p>
          <a:p>
            <a:pPr lvl="4"/>
            <a:r>
              <a:rPr lang="lt-LT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620B5-05BB-4357-8863-61358902D9C1}" type="slidenum">
              <a:rPr lang="lt-LT" smtClean="0"/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fld id="{3A2058EF-0B2E-4E67-989A-B8196308C422}" type="slidenum">
              <a:rPr lang="lt-LT" smtClean="0"/>
            </a:fld>
            <a:endParaRPr lang="lt-LT"/>
          </a:p>
        </p:txBody>
      </p:sp>
      <p:sp>
        <p:nvSpPr>
          <p:cNvPr id="167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</p:spPr>
      </p:sp>
      <p:sp>
        <p:nvSpPr>
          <p:cNvPr id="167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lt-L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traštė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9" name="Antrinis pavadinimas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/>
              <a:t>Spustelėję redag. ruoš. paantrš. stilių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lt-LT"/>
          </a:p>
        </p:txBody>
      </p:sp>
      <p:sp>
        <p:nvSpPr>
          <p:cNvPr id="10" name="Stačiakampis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Stačiakampis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tačiakampis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iesioji jungtis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Tiesioji jungtis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iesioji jungtis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Tiesioji jungtis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Stačiakampis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a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a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a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a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a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/>
              <a:t>Spustelėję redag. ruoš. teksto stilių</a:t>
            </a:r>
            <a:endParaRPr lang="lt-LT"/>
          </a:p>
          <a:p>
            <a:pPr lvl="1" eaLnBrk="1" latinLnBrk="0" hangingPunct="1"/>
            <a:r>
              <a:rPr lang="lt-LT"/>
              <a:t>Antras lygmuo</a:t>
            </a:r>
            <a:endParaRPr lang="lt-LT"/>
          </a:p>
          <a:p>
            <a:pPr lvl="2" eaLnBrk="1" latinLnBrk="0" hangingPunct="1"/>
            <a:r>
              <a:rPr lang="lt-LT"/>
              <a:t>Trečias lygmuo</a:t>
            </a:r>
            <a:endParaRPr lang="lt-LT"/>
          </a:p>
          <a:p>
            <a:pPr lvl="3" eaLnBrk="1" latinLnBrk="0" hangingPunct="1"/>
            <a:r>
              <a:rPr lang="lt-LT"/>
              <a:t>Ketvirtas lygmuo</a:t>
            </a:r>
            <a:endParaRPr lang="lt-LT"/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lt-LT"/>
              <a:t>Spustelėję redag. ruoš. teksto stilių</a:t>
            </a:r>
            <a:endParaRPr lang="lt-LT"/>
          </a:p>
          <a:p>
            <a:pPr lvl="1" eaLnBrk="1" latinLnBrk="0" hangingPunct="1"/>
            <a:r>
              <a:rPr lang="lt-LT"/>
              <a:t>Antras lygmuo</a:t>
            </a:r>
            <a:endParaRPr lang="lt-LT"/>
          </a:p>
          <a:p>
            <a:pPr lvl="2" eaLnBrk="1" latinLnBrk="0" hangingPunct="1"/>
            <a:r>
              <a:rPr lang="lt-LT"/>
              <a:t>Trečias lygmuo</a:t>
            </a:r>
            <a:endParaRPr lang="lt-LT"/>
          </a:p>
          <a:p>
            <a:pPr lvl="3" eaLnBrk="1" latinLnBrk="0" hangingPunct="1"/>
            <a:r>
              <a:rPr lang="lt-LT"/>
              <a:t>Ketvirtas lygmuo</a:t>
            </a:r>
            <a:endParaRPr lang="lt-LT"/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lt-LT"/>
              <a:t>Spustelėję redag. ruoš. teksto stilių</a:t>
            </a:r>
            <a:endParaRPr lang="lt-LT"/>
          </a:p>
          <a:p>
            <a:pPr lvl="1" eaLnBrk="1" latinLnBrk="0" hangingPunct="1"/>
            <a:r>
              <a:rPr lang="lt-LT"/>
              <a:t>Antras lygmuo</a:t>
            </a:r>
            <a:endParaRPr lang="lt-LT"/>
          </a:p>
          <a:p>
            <a:pPr lvl="2" eaLnBrk="1" latinLnBrk="0" hangingPunct="1"/>
            <a:r>
              <a:rPr lang="lt-LT"/>
              <a:t>Trečias lygmuo</a:t>
            </a:r>
            <a:endParaRPr lang="lt-LT"/>
          </a:p>
          <a:p>
            <a:pPr lvl="3" eaLnBrk="1" latinLnBrk="0" hangingPunct="1"/>
            <a:r>
              <a:rPr lang="lt-LT"/>
              <a:t>Ketvirtas lygmuo</a:t>
            </a:r>
            <a:endParaRPr lang="lt-LT"/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  <p:sp>
        <p:nvSpPr>
          <p:cNvPr id="10" name="Poraštės vietos rezervavimo ženklas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kcijos antrašt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 hasCustomPrompt="1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 hasCustomPrompt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/>
              <a:t>Spustelėję redag. ruoš. teksto stilių</a:t>
            </a:r>
            <a:endParaRPr kumimoji="0"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lt-LT"/>
          </a:p>
        </p:txBody>
      </p:sp>
      <p:sp>
        <p:nvSpPr>
          <p:cNvPr id="9" name="Stačiakampis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esioji jungtis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iesioji jungtis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iesioji jungtis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Tiesioji jungtis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ačiakampis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a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a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a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a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a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Tiesioji jungtis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t-LT"/>
              <a:t>Spustelėję redag. ruoš. teksto stilių</a:t>
            </a:r>
            <a:endParaRPr lang="lt-LT"/>
          </a:p>
          <a:p>
            <a:pPr lvl="1" eaLnBrk="1" latinLnBrk="0" hangingPunct="1"/>
            <a:r>
              <a:rPr lang="lt-LT"/>
              <a:t>Antras lygmuo</a:t>
            </a:r>
            <a:endParaRPr lang="lt-LT"/>
          </a:p>
          <a:p>
            <a:pPr lvl="2" eaLnBrk="1" latinLnBrk="0" hangingPunct="1"/>
            <a:r>
              <a:rPr lang="lt-LT"/>
              <a:t>Trečias lygmuo</a:t>
            </a:r>
            <a:endParaRPr lang="lt-LT"/>
          </a:p>
          <a:p>
            <a:pPr lvl="3" eaLnBrk="1" latinLnBrk="0" hangingPunct="1"/>
            <a:r>
              <a:rPr lang="lt-LT"/>
              <a:t>Ketvirtas lygmuo</a:t>
            </a:r>
            <a:endParaRPr lang="lt-LT"/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 hasCustomPrompt="1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t-LT"/>
              <a:t>Spustelėję redag. ruoš. teksto stilių</a:t>
            </a:r>
            <a:endParaRPr lang="lt-LT"/>
          </a:p>
          <a:p>
            <a:pPr lvl="1" eaLnBrk="1" latinLnBrk="0" hangingPunct="1"/>
            <a:r>
              <a:rPr lang="lt-LT"/>
              <a:t>Antras lygmuo</a:t>
            </a:r>
            <a:endParaRPr lang="lt-LT"/>
          </a:p>
          <a:p>
            <a:pPr lvl="2" eaLnBrk="1" latinLnBrk="0" hangingPunct="1"/>
            <a:r>
              <a:rPr lang="lt-LT"/>
              <a:t>Trečias lygmuo</a:t>
            </a:r>
            <a:endParaRPr lang="lt-LT"/>
          </a:p>
          <a:p>
            <a:pPr lvl="3" eaLnBrk="1" latinLnBrk="0" hangingPunct="1"/>
            <a:r>
              <a:rPr lang="lt-LT"/>
              <a:t>Ketvirtas lygmuo</a:t>
            </a:r>
            <a:endParaRPr lang="lt-LT"/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 hasCustomPrompt="1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t-LT"/>
              <a:t>Spustelėję redag. ruoš. teksto stilių</a:t>
            </a:r>
            <a:endParaRPr lang="lt-LT"/>
          </a:p>
          <a:p>
            <a:pPr lvl="1" eaLnBrk="1" latinLnBrk="0" hangingPunct="1"/>
            <a:r>
              <a:rPr lang="lt-LT"/>
              <a:t>Antras lygmuo</a:t>
            </a:r>
            <a:endParaRPr lang="lt-LT"/>
          </a:p>
          <a:p>
            <a:pPr lvl="2" eaLnBrk="1" latinLnBrk="0" hangingPunct="1"/>
            <a:r>
              <a:rPr lang="lt-LT"/>
              <a:t>Trečias lygmuo</a:t>
            </a:r>
            <a:endParaRPr lang="lt-LT"/>
          </a:p>
          <a:p>
            <a:pPr lvl="3" eaLnBrk="1" latinLnBrk="0" hangingPunct="1"/>
            <a:r>
              <a:rPr lang="lt-LT"/>
              <a:t>Ketvirtas lygmuo</a:t>
            </a:r>
            <a:endParaRPr lang="lt-LT"/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quarter" idx="4" hasCustomPrompt="1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t-LT"/>
              <a:t>Spustelėję redag. ruoš. teksto stilių</a:t>
            </a:r>
            <a:endParaRPr lang="lt-LT"/>
          </a:p>
          <a:p>
            <a:pPr lvl="1" eaLnBrk="1" latinLnBrk="0" hangingPunct="1"/>
            <a:r>
              <a:rPr lang="lt-LT"/>
              <a:t>Antras lygmuo</a:t>
            </a:r>
            <a:endParaRPr lang="lt-LT"/>
          </a:p>
          <a:p>
            <a:pPr lvl="2" eaLnBrk="1" latinLnBrk="0" hangingPunct="1"/>
            <a:r>
              <a:rPr lang="lt-LT"/>
              <a:t>Trečias lygmuo</a:t>
            </a:r>
            <a:endParaRPr lang="lt-LT"/>
          </a:p>
          <a:p>
            <a:pPr lvl="3" eaLnBrk="1" latinLnBrk="0" hangingPunct="1"/>
            <a:r>
              <a:rPr lang="lt-LT"/>
              <a:t>Ketvirtas lygmuo</a:t>
            </a:r>
            <a:endParaRPr lang="lt-LT"/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12" name="Teksto vietos rezervavimo ženklas 11"/>
          <p:cNvSpPr>
            <a:spLocks noGrp="1"/>
          </p:cNvSpPr>
          <p:nvPr>
            <p:ph type="body" sz="quarter" idx="1" hasCustomPrompt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/>
              <a:t>Spustelėję redag. ruoš. teksto stilių</a:t>
            </a:r>
            <a:endParaRPr kumimoji="0" lang="lt-LT"/>
          </a:p>
        </p:txBody>
      </p:sp>
      <p:sp>
        <p:nvSpPr>
          <p:cNvPr id="14" name="Teksto vietos rezervavimo ženklas 13"/>
          <p:cNvSpPr>
            <a:spLocks noGrp="1"/>
          </p:cNvSpPr>
          <p:nvPr>
            <p:ph type="body" sz="quarter" idx="3" hasCustomPrompt="1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/>
              <a:t>Spustelėję redag. ruoš. teksto stilių</a:t>
            </a:r>
            <a:endParaRPr kumimoji="0"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6" name="Datos vietos rezervavimo ženklas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Turinys ir antrašt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esioji jungtis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title" hasCustomPrompt="1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 hasCustomPrompt="1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/>
              <a:t>Spustelėję redag. ruoš. teksto stilių</a:t>
            </a:r>
            <a:endParaRPr kumimoji="0" lang="lt-LT"/>
          </a:p>
        </p:txBody>
      </p:sp>
      <p:sp>
        <p:nvSpPr>
          <p:cNvPr id="8" name="Tiesioji jungtis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esioji jungtis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a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urinio vietos rezervavimo ženklas 17"/>
          <p:cNvSpPr>
            <a:spLocks noGrp="1"/>
          </p:cNvSpPr>
          <p:nvPr>
            <p:ph sz="quarter" idx="1" hasCustomPrompt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lt-LT"/>
              <a:t>Spustelėję redag. ruoš. teksto stilių</a:t>
            </a:r>
            <a:endParaRPr lang="lt-LT"/>
          </a:p>
          <a:p>
            <a:pPr lvl="1" eaLnBrk="1" latinLnBrk="0" hangingPunct="1"/>
            <a:r>
              <a:rPr lang="lt-LT"/>
              <a:t>Antras lygmuo</a:t>
            </a:r>
            <a:endParaRPr lang="lt-LT"/>
          </a:p>
          <a:p>
            <a:pPr lvl="2" eaLnBrk="1" latinLnBrk="0" hangingPunct="1"/>
            <a:r>
              <a:rPr lang="lt-LT"/>
              <a:t>Trečias lygmuo</a:t>
            </a:r>
            <a:endParaRPr lang="lt-LT"/>
          </a:p>
          <a:p>
            <a:pPr lvl="3" eaLnBrk="1" latinLnBrk="0" hangingPunct="1"/>
            <a:r>
              <a:rPr lang="lt-LT"/>
              <a:t>Ketvirtas lygmuo</a:t>
            </a:r>
            <a:endParaRPr lang="lt-LT"/>
          </a:p>
          <a:p>
            <a:pPr lvl="4" eaLnBrk="1" latinLnBrk="0" hangingPunct="1"/>
            <a:r>
              <a:rPr lang="lt-LT"/>
              <a:t>Penktas lygmuo</a:t>
            </a:r>
            <a:endParaRPr kumimoji="0" lang="en-US"/>
          </a:p>
        </p:txBody>
      </p:sp>
      <p:sp>
        <p:nvSpPr>
          <p:cNvPr id="21" name="Datos vietos rezervavimo ženklas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22" name="Skaidrės numerio vietos rezervavimo ženklas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  <p:sp>
        <p:nvSpPr>
          <p:cNvPr id="23" name="Poraštės vietos rezervavimo ženklas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a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title" hasCustomPrompt="1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lt-LT"/>
              <a:t>Spustelėkite piktogr. norėdami įtraukti pav.</a:t>
            </a:r>
            <a:endParaRPr kumimoji="0"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 hasCustomPrompt="1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t-LT"/>
              <a:t>Spustelėję redag. ruoš. teksto stilių</a:t>
            </a:r>
            <a:endParaRPr kumimoji="0" lang="lt-LT"/>
          </a:p>
        </p:txBody>
      </p:sp>
      <p:sp>
        <p:nvSpPr>
          <p:cNvPr id="10" name="Tiesioji jungtis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tačiakampis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esioji jungtis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Tiesioji jungtis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Tiesioji jungtis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os vietos rezervavimo ženklas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18" name="Skaidrės numerio vietos rezervavimo ženklas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F87735-A2DA-490D-8391-EF97043BE584}" type="slidenum">
              <a:rPr lang="lt-LT" smtClean="0"/>
            </a:fld>
            <a:endParaRPr lang="lt-LT"/>
          </a:p>
        </p:txBody>
      </p:sp>
      <p:sp>
        <p:nvSpPr>
          <p:cNvPr id="21" name="Poraštės vietos rezervavimo ženklas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lt-LT"/>
              <a:t>Spustelėję redag. ruoš. pavad.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/>
              <a:t>Spustelėję redag. ruoš. teksto stilių</a:t>
            </a:r>
            <a:endParaRPr kumimoji="0" lang="lt-LT"/>
          </a:p>
          <a:p>
            <a:pPr lvl="1" eaLnBrk="1" latinLnBrk="0" hangingPunct="1"/>
            <a:r>
              <a:rPr kumimoji="0" lang="lt-LT"/>
              <a:t>Antras lygmuo</a:t>
            </a:r>
            <a:endParaRPr kumimoji="0" lang="lt-LT"/>
          </a:p>
          <a:p>
            <a:pPr lvl="2" eaLnBrk="1" latinLnBrk="0" hangingPunct="1"/>
            <a:r>
              <a:rPr kumimoji="0" lang="lt-LT"/>
              <a:t>Trečias lygmuo</a:t>
            </a:r>
            <a:endParaRPr kumimoji="0" lang="lt-LT"/>
          </a:p>
          <a:p>
            <a:pPr lvl="3" eaLnBrk="1" latinLnBrk="0" hangingPunct="1"/>
            <a:r>
              <a:rPr kumimoji="0" lang="lt-LT"/>
              <a:t>Ketvirtas lygmuo</a:t>
            </a:r>
            <a:endParaRPr kumimoji="0" lang="lt-LT"/>
          </a:p>
          <a:p>
            <a:pPr lvl="4" eaLnBrk="1" latinLnBrk="0" hangingPunct="1"/>
            <a:r>
              <a:rPr kumimoji="0" lang="lt-LT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A63C094-5FA1-43BB-AE16-AD7D9DDC0E89}" type="datetimeFigureOut">
              <a:rPr lang="lt-LT" smtClean="0"/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Tiesioji jungtis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ačiakampis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a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F87735-A2DA-490D-8391-EF97043BE584}" type="slidenum">
              <a:rPr lang="lt-LT" smtClean="0"/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512" y="3999574"/>
            <a:ext cx="8676456" cy="1152128"/>
          </a:xfrm>
        </p:spPr>
        <p:txBody>
          <a:bodyPr>
            <a:normAutofit/>
          </a:bodyPr>
          <a:lstStyle/>
          <a:p>
            <a:pPr algn="ctr"/>
            <a:r>
              <a:rPr lang="lt-LT" sz="3200" dirty="0"/>
              <a:t>Elektroninių dokumentų valdymo problemos </a:t>
            </a:r>
            <a:br>
              <a:rPr lang="lt-LT" sz="3200" dirty="0"/>
            </a:br>
            <a:r>
              <a:rPr lang="lt-LT" sz="3200" dirty="0"/>
              <a:t>ir jų sprendimo būdai</a:t>
            </a:r>
            <a:endParaRPr lang="lt-LT" sz="35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body" idx="1"/>
          </p:nvPr>
        </p:nvSpPr>
        <p:spPr>
          <a:xfrm>
            <a:off x="179512" y="5517232"/>
            <a:ext cx="5976664" cy="122716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lt-LT" i="1" dirty="0"/>
              <a:t>Lietuvos valstybės naujojo archyvo </a:t>
            </a:r>
            <a:endParaRPr lang="lt-LT" i="1" dirty="0"/>
          </a:p>
          <a:p>
            <a:pPr>
              <a:spcBef>
                <a:spcPts val="0"/>
              </a:spcBef>
            </a:pPr>
            <a:r>
              <a:rPr lang="lt-LT" i="1" dirty="0"/>
              <a:t>Dokumentų valdymo priežiūros skyriaus vedėja</a:t>
            </a:r>
            <a:endParaRPr lang="lt-LT" i="1" dirty="0"/>
          </a:p>
          <a:p>
            <a:r>
              <a:rPr lang="lt-LT" i="1" dirty="0"/>
              <a:t>Danutė Kontrimavičienė</a:t>
            </a:r>
            <a:endParaRPr lang="lt-LT" i="1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13606"/>
            <a:ext cx="1980220" cy="1478973"/>
          </a:xfrm>
          <a:prstGeom prst="rect">
            <a:avLst/>
          </a:prstGeom>
        </p:spPr>
      </p:pic>
      <p:sp>
        <p:nvSpPr>
          <p:cNvPr id="4" name="Stačiakampis 3"/>
          <p:cNvSpPr/>
          <p:nvPr/>
        </p:nvSpPr>
        <p:spPr>
          <a:xfrm>
            <a:off x="-108520" y="1845138"/>
            <a:ext cx="91440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400" b="1" dirty="0">
                <a:solidFill>
                  <a:schemeClr val="tx2"/>
                </a:solidFill>
              </a:rPr>
              <a:t>KONFERENCIJA </a:t>
            </a:r>
            <a:endParaRPr lang="lt-LT" sz="2400" dirty="0">
              <a:solidFill>
                <a:schemeClr val="tx2"/>
              </a:solidFill>
            </a:endParaRPr>
          </a:p>
          <a:p>
            <a:pPr algn="ctr"/>
            <a:r>
              <a:rPr lang="lt-LT" sz="2800" b="1" dirty="0">
                <a:solidFill>
                  <a:schemeClr val="tx2"/>
                </a:solidFill>
              </a:rPr>
              <a:t>Dokumentų valdymas – </a:t>
            </a:r>
            <a:endParaRPr lang="lt-LT" sz="2800" b="1" dirty="0">
              <a:solidFill>
                <a:schemeClr val="tx2"/>
              </a:solidFill>
            </a:endParaRPr>
          </a:p>
          <a:p>
            <a:pPr algn="ctr"/>
            <a:r>
              <a:rPr lang="lt-LT" sz="2800" b="1" dirty="0">
                <a:solidFill>
                  <a:schemeClr val="tx2"/>
                </a:solidFill>
              </a:rPr>
              <a:t>naujovės, iššūkiai ir problemų sprendimas</a:t>
            </a:r>
            <a:endParaRPr lang="lt-LT" sz="2800" b="1" dirty="0">
              <a:solidFill>
                <a:schemeClr val="tx2"/>
              </a:solidFill>
            </a:endParaRPr>
          </a:p>
          <a:p>
            <a:pPr algn="ctr"/>
            <a:endParaRPr lang="lt-LT" dirty="0">
              <a:solidFill>
                <a:schemeClr val="tx2"/>
              </a:solidFill>
            </a:endParaRPr>
          </a:p>
          <a:p>
            <a:pPr algn="ctr"/>
            <a:r>
              <a:rPr lang="lt-LT" dirty="0">
                <a:solidFill>
                  <a:schemeClr val="tx2"/>
                </a:solidFill>
              </a:rPr>
              <a:t>2019 m. vasario 28 d.</a:t>
            </a:r>
            <a:endParaRPr lang="lt-LT" dirty="0">
              <a:solidFill>
                <a:schemeClr val="tx2"/>
              </a:solidFill>
            </a:endParaRPr>
          </a:p>
          <a:p>
            <a:pPr algn="ctr"/>
            <a:endParaRPr lang="pl-PL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Elektroninių dokumentų priėmimas ir registravimas įstaigoje (1)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/>
              <a:t>Dokumentų </a:t>
            </a:r>
            <a:r>
              <a:rPr lang="lt-LT" b="1" dirty="0"/>
              <a:t>atitikimo</a:t>
            </a:r>
            <a:r>
              <a:rPr lang="lt-LT" dirty="0"/>
              <a:t> </a:t>
            </a:r>
            <a:r>
              <a:rPr lang="lt-LT" dirty="0" err="1"/>
              <a:t>ADOC</a:t>
            </a:r>
            <a:r>
              <a:rPr lang="lt-LT" dirty="0"/>
              <a:t> specifikacijai </a:t>
            </a:r>
            <a:r>
              <a:rPr lang="lt-LT" b="1" dirty="0"/>
              <a:t>atvejai</a:t>
            </a:r>
            <a:r>
              <a:rPr lang="lt-LT" dirty="0"/>
              <a:t>:</a:t>
            </a:r>
            <a:endParaRPr lang="lt-LT" dirty="0"/>
          </a:p>
          <a:p>
            <a:endParaRPr lang="lt-LT" dirty="0"/>
          </a:p>
          <a:p>
            <a:r>
              <a:rPr lang="lt-LT" dirty="0"/>
              <a:t>tinkami failų formatai</a:t>
            </a:r>
            <a:endParaRPr lang="lt-LT" dirty="0"/>
          </a:p>
          <a:p>
            <a:endParaRPr lang="lt-LT" dirty="0"/>
          </a:p>
          <a:p>
            <a:r>
              <a:rPr lang="lt-LT" b="1" dirty="0"/>
              <a:t>dokumento registracijos metaduomenys pasirašyti</a:t>
            </a:r>
            <a:r>
              <a:rPr lang="lt-LT" dirty="0"/>
              <a:t> nekvalifikuotu elektroniniu parašu;</a:t>
            </a:r>
            <a:endParaRPr lang="lt-LT" dirty="0"/>
          </a:p>
          <a:p>
            <a:endParaRPr lang="lt-LT" dirty="0"/>
          </a:p>
          <a:p>
            <a:r>
              <a:rPr lang="lt-LT" b="1" dirty="0"/>
              <a:t>Turinys</a:t>
            </a:r>
            <a:r>
              <a:rPr lang="lt-LT" dirty="0"/>
              <a:t>, </a:t>
            </a:r>
            <a:r>
              <a:rPr lang="lt-LT" b="1" dirty="0"/>
              <a:t>priedai</a:t>
            </a:r>
            <a:r>
              <a:rPr lang="lt-LT" dirty="0"/>
              <a:t> ir </a:t>
            </a:r>
            <a:r>
              <a:rPr lang="lt-LT" b="1" dirty="0"/>
              <a:t>pridedami savarankiški elektroniniai dokumentai</a:t>
            </a:r>
            <a:r>
              <a:rPr lang="lt-LT" dirty="0"/>
              <a:t>, esantys viename </a:t>
            </a:r>
            <a:r>
              <a:rPr lang="lt-LT" dirty="0" err="1"/>
              <a:t>ADOC</a:t>
            </a:r>
            <a:r>
              <a:rPr lang="lt-LT" dirty="0"/>
              <a:t> konteineryje yra </a:t>
            </a:r>
            <a:r>
              <a:rPr lang="lt-LT" b="1" dirty="0"/>
              <a:t>pasirašyti kvalifikuotu elektroniniu parašu</a:t>
            </a:r>
            <a:endParaRPr lang="lt-LT" b="1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8976" y="2348880"/>
            <a:ext cx="3762375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Elektroninio parašo paskirtis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Turinio vietos rezervavimo ženklas 4"/>
          <p:cNvPicPr>
            <a:picLocks noGrp="1" noChangeAspect="1"/>
          </p:cNvPicPr>
          <p:nvPr>
            <p:ph sz="quarter"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83" r="4095"/>
          <a:stretch>
            <a:fillRect/>
          </a:stretch>
        </p:blipFill>
        <p:spPr>
          <a:xfrm>
            <a:off x="179512" y="980728"/>
            <a:ext cx="5400600" cy="3884300"/>
          </a:xfr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925" y="3448050"/>
            <a:ext cx="5172075" cy="34099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Reikalavimai registravimo paskirties parašui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/>
          </a:bodyPr>
          <a:lstStyle/>
          <a:p>
            <a:r>
              <a:rPr lang="lt-LT" dirty="0"/>
              <a:t>Specifikacijos ADOC-V1.0 11 priedas</a:t>
            </a:r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r>
              <a:rPr lang="lt-LT" b="1" dirty="0"/>
              <a:t>Elektroninio parašo technologija</a:t>
            </a:r>
            <a:r>
              <a:rPr lang="lt-LT" dirty="0"/>
              <a:t> užtikrinamas metaduomenų integralumas (specifikacijos ADOC-V1.0 12 priedas).</a:t>
            </a:r>
            <a:endParaRPr lang="lt-LT" dirty="0"/>
          </a:p>
          <a:p>
            <a:endParaRPr lang="lt-LT" dirty="0"/>
          </a:p>
          <a:p>
            <a:r>
              <a:rPr lang="lt-LT" dirty="0"/>
              <a:t>šiems parašams nereikia dėti kvalifikuotų elektroninių laiko žymų, parašui užtenka </a:t>
            </a:r>
            <a:r>
              <a:rPr lang="lt-LT" b="1" dirty="0" err="1">
                <a:solidFill>
                  <a:srgbClr val="FF0000"/>
                </a:solidFill>
              </a:rPr>
              <a:t>XAdES-EPES</a:t>
            </a:r>
            <a:r>
              <a:rPr lang="lt-LT" b="1" dirty="0">
                <a:solidFill>
                  <a:srgbClr val="FF0000"/>
                </a:solidFill>
              </a:rPr>
              <a:t> </a:t>
            </a:r>
            <a:r>
              <a:rPr lang="lt-LT" b="1" dirty="0"/>
              <a:t>formato.</a:t>
            </a:r>
            <a:endParaRPr lang="lt-LT" dirty="0"/>
          </a:p>
        </p:txBody>
      </p:sp>
      <p:graphicFrame>
        <p:nvGraphicFramePr>
          <p:cNvPr id="5" name="Lentelė 4"/>
          <p:cNvGraphicFramePr>
            <a:graphicFrameLocks noGrp="1"/>
          </p:cNvGraphicFramePr>
          <p:nvPr/>
        </p:nvGraphicFramePr>
        <p:xfrm>
          <a:off x="539552" y="2132856"/>
          <a:ext cx="7848872" cy="914400"/>
        </p:xfrm>
        <a:graphic>
          <a:graphicData uri="http://schemas.openxmlformats.org/drawingml/2006/table">
            <a:tbl>
              <a:tblPr/>
              <a:tblGrid>
                <a:gridCol w="6014680"/>
                <a:gridCol w="1834192"/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lt-LT" sz="2000" b="1" dirty="0">
                          <a:effectLst/>
                        </a:rPr>
                        <a:t>Metaduomenų grupė</a:t>
                      </a:r>
                      <a:endParaRPr lang="lt-LT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b="1">
                          <a:effectLst/>
                        </a:rPr>
                        <a:t>Pasirašomasis</a:t>
                      </a:r>
                      <a:endParaRPr lang="lt-LT" sz="20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lt-LT" sz="2000" dirty="0">
                          <a:effectLst/>
                        </a:rPr>
                        <a:t>Dokumento registravimo metaduomenys</a:t>
                      </a:r>
                      <a:endParaRPr lang="lt-LT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effectLst/>
                        </a:rPr>
                        <a:t>Taip</a:t>
                      </a:r>
                      <a:endParaRPr lang="lt-LT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lt-LT" sz="2000">
                          <a:effectLst/>
                        </a:rPr>
                        <a:t>Gauto dokumento registravimo metaduomenys</a:t>
                      </a:r>
                      <a:endParaRPr lang="lt-LT" sz="200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effectLst/>
                        </a:rPr>
                        <a:t>Taip</a:t>
                      </a:r>
                      <a:endParaRPr lang="lt-LT" sz="2000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Elektroninių dokumentų priėmimas ir registravimas įstaigoje (2)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 lnSpcReduction="10000"/>
          </a:bodyPr>
          <a:lstStyle/>
          <a:p>
            <a:r>
              <a:rPr lang="lt-LT" dirty="0"/>
              <a:t>Dokumentų </a:t>
            </a:r>
            <a:r>
              <a:rPr lang="lt-LT" b="1" dirty="0"/>
              <a:t>neatitikimo</a:t>
            </a:r>
            <a:r>
              <a:rPr lang="lt-LT" dirty="0"/>
              <a:t> </a:t>
            </a:r>
            <a:r>
              <a:rPr lang="lt-LT" dirty="0" err="1"/>
              <a:t>ADOC</a:t>
            </a:r>
            <a:r>
              <a:rPr lang="lt-LT" dirty="0"/>
              <a:t> specifikacijai </a:t>
            </a:r>
            <a:r>
              <a:rPr lang="lt-LT" b="1" dirty="0"/>
              <a:t>atvejai</a:t>
            </a:r>
            <a:r>
              <a:rPr lang="lt-LT" dirty="0"/>
              <a:t>:</a:t>
            </a:r>
            <a:endParaRPr lang="lt-LT" dirty="0"/>
          </a:p>
          <a:p>
            <a:endParaRPr lang="lt-LT" dirty="0"/>
          </a:p>
          <a:p>
            <a:r>
              <a:rPr lang="lt-LT" b="1" dirty="0"/>
              <a:t>Pasirašyti</a:t>
            </a:r>
            <a:r>
              <a:rPr lang="lt-LT" dirty="0"/>
              <a:t> nekvalifikuotu elektroniniu parašu arba iš viso nepasirašyti;</a:t>
            </a:r>
            <a:endParaRPr lang="lt-LT" dirty="0"/>
          </a:p>
          <a:p>
            <a:endParaRPr lang="lt-LT" dirty="0"/>
          </a:p>
          <a:p>
            <a:r>
              <a:rPr lang="lt-LT" b="1" dirty="0"/>
              <a:t>Nepasirašyta</a:t>
            </a:r>
            <a:r>
              <a:rPr lang="lt-LT" dirty="0"/>
              <a:t> dalis </a:t>
            </a:r>
            <a:r>
              <a:rPr lang="lt-LT" dirty="0" err="1"/>
              <a:t>ADOC</a:t>
            </a:r>
            <a:r>
              <a:rPr lang="lt-LT" dirty="0"/>
              <a:t> pakuotėje </a:t>
            </a:r>
            <a:r>
              <a:rPr lang="lt-LT" b="1" dirty="0"/>
              <a:t>esančių elektroninių dokumentų;</a:t>
            </a:r>
            <a:endParaRPr lang="lt-LT" b="1" dirty="0"/>
          </a:p>
          <a:p>
            <a:endParaRPr lang="lt-LT" dirty="0"/>
          </a:p>
          <a:p>
            <a:r>
              <a:rPr lang="lt-LT" dirty="0"/>
              <a:t>Slaptažodžiu apsaugotas failas </a:t>
            </a:r>
            <a:r>
              <a:rPr lang="lt-LT" dirty="0" err="1"/>
              <a:t>ADOC</a:t>
            </a:r>
            <a:r>
              <a:rPr lang="lt-LT" dirty="0"/>
              <a:t> pakuotėje;</a:t>
            </a:r>
            <a:endParaRPr lang="lt-LT" dirty="0"/>
          </a:p>
          <a:p>
            <a:endParaRPr lang="lt-LT" dirty="0"/>
          </a:p>
          <a:p>
            <a:r>
              <a:rPr lang="lt-LT" dirty="0"/>
              <a:t>Savarankiško elektroninio dokumento vietoje įkeltas ne .</a:t>
            </a:r>
            <a:r>
              <a:rPr lang="lt-LT" dirty="0" err="1"/>
              <a:t>adoc</a:t>
            </a:r>
            <a:r>
              <a:rPr lang="lt-LT" dirty="0"/>
              <a:t>, o kito formato failas;</a:t>
            </a:r>
            <a:endParaRPr lang="lt-LT" dirty="0"/>
          </a:p>
          <a:p>
            <a:endParaRPr lang="lt-LT" dirty="0"/>
          </a:p>
          <a:p>
            <a:r>
              <a:rPr lang="lt-LT" dirty="0"/>
              <a:t>Neregistruotas elektroninis dokumentas.</a:t>
            </a:r>
            <a:endParaRPr lang="lt-LT" dirty="0"/>
          </a:p>
          <a:p>
            <a:endParaRPr lang="lt-LT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Sertifikatas kvalifikuotas ar ne,</a:t>
            </a:r>
            <a:br>
              <a:rPr lang="lt-LT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jo juridinė galia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Turinio vietos rezervavimo ženklas 6"/>
          <p:cNvPicPr>
            <a:picLocks noGrp="1" noChangeAspect="1"/>
          </p:cNvPicPr>
          <p:nvPr>
            <p:ph sz="quarter"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6696744" cy="4565531"/>
          </a:xfrm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Elektroninių dokumentų valdymas įstaigoje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421216"/>
          </a:xfrm>
        </p:spPr>
        <p:txBody>
          <a:bodyPr>
            <a:normAutofit fontScale="77500" lnSpcReduction="20000"/>
          </a:bodyPr>
          <a:lstStyle/>
          <a:p>
            <a:r>
              <a:rPr lang="lt-LT" b="1" i="1" dirty="0"/>
              <a:t>Dažniausiai pasitaikančios klaidos</a:t>
            </a:r>
            <a:endParaRPr lang="lt-LT" b="1" i="1" dirty="0"/>
          </a:p>
          <a:p>
            <a:r>
              <a:rPr lang="lt-LT" dirty="0"/>
              <a:t>Gauto dokumento registracijos metaduomenys, </a:t>
            </a:r>
            <a:r>
              <a:rPr lang="lt-LT" b="1" dirty="0"/>
              <a:t>neįtraukiami į metaduomenis </a:t>
            </a:r>
            <a:r>
              <a:rPr lang="lt-LT" dirty="0"/>
              <a:t>ir </a:t>
            </a:r>
            <a:r>
              <a:rPr lang="lt-LT" b="1" dirty="0"/>
              <a:t>nepasirašomi elektroniniu parašu;</a:t>
            </a:r>
            <a:endParaRPr lang="lt-LT" b="1" dirty="0"/>
          </a:p>
          <a:p>
            <a:endParaRPr lang="lt-LT" b="1" dirty="0"/>
          </a:p>
          <a:p>
            <a:r>
              <a:rPr lang="lt-LT" dirty="0"/>
              <a:t>Elektroniniai dokumentai </a:t>
            </a:r>
            <a:r>
              <a:rPr lang="lt-LT" b="1" dirty="0"/>
              <a:t>nepriskiriami byloms</a:t>
            </a:r>
            <a:r>
              <a:rPr lang="lt-LT" dirty="0"/>
              <a:t>, arba priskiriami ne toms byloms;</a:t>
            </a:r>
            <a:endParaRPr lang="lt-LT" dirty="0"/>
          </a:p>
          <a:p>
            <a:endParaRPr lang="lt-LT" dirty="0"/>
          </a:p>
          <a:p>
            <a:r>
              <a:rPr lang="lt-LT" dirty="0"/>
              <a:t>Nenurodamas (nepakeičiamas perskiriant bylą) bylos indeksas metaduomenyse;</a:t>
            </a:r>
            <a:endParaRPr lang="lt-LT" dirty="0"/>
          </a:p>
          <a:p>
            <a:endParaRPr lang="lt-LT" b="1" dirty="0"/>
          </a:p>
          <a:p>
            <a:r>
              <a:rPr lang="lt-LT" dirty="0"/>
              <a:t>Dokumentas užregistruojamas ne tame dokumentų registre;</a:t>
            </a:r>
            <a:endParaRPr lang="lt-LT" dirty="0"/>
          </a:p>
          <a:p>
            <a:endParaRPr lang="lt-LT" dirty="0"/>
          </a:p>
          <a:p>
            <a:r>
              <a:rPr lang="lt-LT" dirty="0"/>
              <a:t>Sistemose užstringa kvalifikuotų laiko žymų dėjimas;</a:t>
            </a:r>
            <a:endParaRPr lang="lt-LT" dirty="0"/>
          </a:p>
          <a:p>
            <a:endParaRPr lang="lt-LT" dirty="0"/>
          </a:p>
          <a:p>
            <a:r>
              <a:rPr lang="lt-LT" dirty="0"/>
              <a:t>Neparengiamas .</a:t>
            </a:r>
            <a:r>
              <a:rPr lang="lt-LT" dirty="0" err="1"/>
              <a:t>adoc</a:t>
            </a:r>
            <a:r>
              <a:rPr lang="lt-LT" dirty="0"/>
              <a:t> formato dokumentas (nuolat ir ilgai saugomam dokumentui);</a:t>
            </a:r>
            <a:endParaRPr lang="lt-LT" dirty="0"/>
          </a:p>
          <a:p>
            <a:endParaRPr lang="lt-LT" dirty="0"/>
          </a:p>
          <a:p>
            <a:r>
              <a:rPr lang="lt-LT" dirty="0"/>
              <a:t>Pridedamas netinkamo formato dokumentas. </a:t>
            </a:r>
            <a:endParaRPr lang="lt-LT" dirty="0"/>
          </a:p>
          <a:p>
            <a:endParaRPr lang="lt-LT" dirty="0"/>
          </a:p>
          <a:p>
            <a:endParaRPr lang="lt-LT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Užbaigtų elektroninių bylų tvarkymas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 lnSpcReduction="10000"/>
          </a:bodyPr>
          <a:lstStyle/>
          <a:p>
            <a:r>
              <a:rPr lang="lt-LT" b="1" dirty="0">
                <a:solidFill>
                  <a:srgbClr val="FF0000"/>
                </a:solidFill>
              </a:rPr>
              <a:t>Pasibaigus kalendoriniams metams </a:t>
            </a:r>
            <a:endParaRPr lang="lt-LT" b="1" dirty="0">
              <a:solidFill>
                <a:srgbClr val="FF0000"/>
              </a:solidFill>
            </a:endParaRPr>
          </a:p>
          <a:p>
            <a:r>
              <a:rPr lang="lt-LT" dirty="0"/>
              <a:t>elektroninės </a:t>
            </a:r>
            <a:r>
              <a:rPr lang="lt-LT" b="1" dirty="0"/>
              <a:t>bylos</a:t>
            </a:r>
            <a:r>
              <a:rPr lang="lt-LT" dirty="0"/>
              <a:t>, kurios nebus tęsiamos kitais metais, </a:t>
            </a:r>
            <a:r>
              <a:rPr lang="lt-LT" b="1" dirty="0"/>
              <a:t>užbaigiamos ir sutvarkomos</a:t>
            </a:r>
            <a:r>
              <a:rPr lang="lt-LT" dirty="0"/>
              <a:t>.</a:t>
            </a:r>
            <a:endParaRPr lang="lt-LT" dirty="0"/>
          </a:p>
          <a:p>
            <a:endParaRPr lang="lt-LT" dirty="0"/>
          </a:p>
          <a:p>
            <a:r>
              <a:rPr lang="lt-LT" dirty="0"/>
              <a:t>Atliekama dokumentų vertės ekspertizė.</a:t>
            </a:r>
            <a:endParaRPr lang="lt-LT" dirty="0"/>
          </a:p>
          <a:p>
            <a:endParaRPr lang="lt-LT" dirty="0"/>
          </a:p>
          <a:p>
            <a:r>
              <a:rPr lang="lt-LT" dirty="0"/>
              <a:t>Dokumentų registrai, jei buvo elektroniniai parengiami </a:t>
            </a:r>
            <a:r>
              <a:rPr lang="lt-LT" b="1" dirty="0"/>
              <a:t>ADOC-V1.0 </a:t>
            </a:r>
            <a:r>
              <a:rPr lang="lt-LT" dirty="0"/>
              <a:t>formatu ir įdedami į jiems numatytas bylas.</a:t>
            </a:r>
            <a:endParaRPr lang="lt-LT" dirty="0"/>
          </a:p>
          <a:p>
            <a:endParaRPr lang="lt-LT" dirty="0"/>
          </a:p>
          <a:p>
            <a:r>
              <a:rPr lang="lt-LT" i="1" dirty="0"/>
              <a:t>Jei dokumentų valdymo sistema reikalauja dedant į bylą dokumentą užregistruoti, registrą galima užregistruoti bendrame veiklos dokumentų registre. </a:t>
            </a:r>
            <a:endParaRPr lang="lt-LT" i="1" dirty="0"/>
          </a:p>
          <a:p>
            <a:endParaRPr lang="lt-LT" i="1" dirty="0"/>
          </a:p>
          <a:p>
            <a:r>
              <a:rPr lang="lt-LT" i="1" dirty="0"/>
              <a:t>Registrą </a:t>
            </a:r>
            <a:r>
              <a:rPr lang="lt-LT" b="1" i="1" dirty="0"/>
              <a:t>reiktų</a:t>
            </a:r>
            <a:r>
              <a:rPr lang="lt-LT" i="1" dirty="0"/>
              <a:t> suformuoti </a:t>
            </a:r>
            <a:r>
              <a:rPr lang="lt-LT" b="1" i="1" dirty="0"/>
              <a:t>tais kalendoriniais metais</a:t>
            </a:r>
            <a:r>
              <a:rPr lang="lt-LT" i="1" dirty="0"/>
              <a:t>, </a:t>
            </a:r>
            <a:r>
              <a:rPr lang="lt-LT" b="1" i="1" dirty="0"/>
              <a:t>kuriais registruoti ir dokumentai</a:t>
            </a:r>
            <a:r>
              <a:rPr lang="lt-LT" i="1" dirty="0"/>
              <a:t>.</a:t>
            </a:r>
            <a:endParaRPr lang="lt-LT" i="1" dirty="0"/>
          </a:p>
          <a:p>
            <a:endParaRPr lang="lt-LT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Kvalifikuoto elektroninio parašo galiojimo įrodymai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/>
              <a:t>Įstaigoje </a:t>
            </a:r>
            <a:r>
              <a:rPr lang="lt-LT" b="1" dirty="0"/>
              <a:t>turi būti užtikrinama</a:t>
            </a:r>
            <a:r>
              <a:rPr lang="lt-LT" dirty="0"/>
              <a:t>, kad visą elektroninio dokumento saugojimo laiką jo turinys ir metaduomenys bus perskaitomi, o pažangiųjų elektroninių parašų, kvalifikuotų </a:t>
            </a:r>
            <a:r>
              <a:rPr lang="lt-LT" b="1" dirty="0"/>
              <a:t>elektroninių parašų </a:t>
            </a:r>
            <a:r>
              <a:rPr lang="lt-LT" dirty="0"/>
              <a:t>ir kvalifikuotų elektroninių spaudų </a:t>
            </a:r>
            <a:r>
              <a:rPr lang="lt-LT" b="1" dirty="0">
                <a:solidFill>
                  <a:srgbClr val="FF0000"/>
                </a:solidFill>
              </a:rPr>
              <a:t>galiojimą bus įmanoma patvirtinti.</a:t>
            </a:r>
            <a:endParaRPr lang="lt-LT" b="1" dirty="0">
              <a:solidFill>
                <a:srgbClr val="FF0000"/>
              </a:solidFill>
            </a:endParaRPr>
          </a:p>
          <a:p>
            <a:endParaRPr lang="lt-LT" b="1" dirty="0">
              <a:solidFill>
                <a:srgbClr val="FF0000"/>
              </a:solidFill>
            </a:endParaRPr>
          </a:p>
          <a:p>
            <a:r>
              <a:rPr lang="lt-LT" dirty="0"/>
              <a:t>Ši nuostata taikoma nepriklausomai nuo dokumentų saugojimo termino  5 m., 10 m., 25 m., 50 m. ar nuolat</a:t>
            </a:r>
            <a:endParaRPr lang="lt-LT" dirty="0"/>
          </a:p>
          <a:p>
            <a:endParaRPr lang="lt-LT" b="1" dirty="0">
              <a:solidFill>
                <a:srgbClr val="FF0000"/>
              </a:solidFill>
            </a:endParaRP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52.1 ir 52.2 papunkčiai, nustato būtinybę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99176" cy="5400600"/>
          </a:xfrm>
        </p:spPr>
        <p:txBody>
          <a:bodyPr>
            <a:normAutofit fontScale="92500"/>
          </a:bodyPr>
          <a:lstStyle/>
          <a:p>
            <a:r>
              <a:rPr lang="lt-LT" b="1" dirty="0">
                <a:solidFill>
                  <a:srgbClr val="FF0000"/>
                </a:solidFill>
              </a:rPr>
              <a:t>sukaupti</a:t>
            </a:r>
            <a:r>
              <a:rPr lang="lt-LT" dirty="0"/>
              <a:t> ir </a:t>
            </a:r>
            <a:r>
              <a:rPr lang="lt-LT" b="1" dirty="0">
                <a:solidFill>
                  <a:srgbClr val="FF0000"/>
                </a:solidFill>
              </a:rPr>
              <a:t>išsaugoti</a:t>
            </a:r>
            <a:r>
              <a:rPr lang="lt-LT" dirty="0"/>
              <a:t> pažangiojo elektroninio parašo, kvalifikuoto elektroninio parašo ar kvalifikuoto elektroninio spaudo </a:t>
            </a:r>
            <a:r>
              <a:rPr lang="lt-LT" b="1" dirty="0">
                <a:solidFill>
                  <a:srgbClr val="FF0000"/>
                </a:solidFill>
              </a:rPr>
              <a:t>galiojimo patvirtinimo duomenis</a:t>
            </a:r>
            <a:r>
              <a:rPr lang="lt-LT" dirty="0">
                <a:solidFill>
                  <a:srgbClr val="FF0000"/>
                </a:solidFill>
              </a:rPr>
              <a:t>;</a:t>
            </a:r>
            <a:endParaRPr lang="lt-LT" dirty="0">
              <a:solidFill>
                <a:srgbClr val="FF0000"/>
              </a:solidFill>
            </a:endParaRPr>
          </a:p>
          <a:p>
            <a:endParaRPr lang="lt-LT" dirty="0"/>
          </a:p>
          <a:p>
            <a:r>
              <a:rPr lang="lt-LT" b="1" dirty="0">
                <a:solidFill>
                  <a:srgbClr val="FF0000"/>
                </a:solidFill>
              </a:rPr>
              <a:t>atlikti</a:t>
            </a:r>
            <a:r>
              <a:rPr lang="lt-LT" dirty="0"/>
              <a:t> pažangiųjų elektroninių parašų, kvalifikuotų elektroninių parašų, kvalifikuotų elektroninių spaudų bei sukauptų jų galiojimą patvirtinančių duomenų </a:t>
            </a:r>
            <a:r>
              <a:rPr lang="lt-LT" b="1" dirty="0">
                <a:solidFill>
                  <a:srgbClr val="FF0000"/>
                </a:solidFill>
              </a:rPr>
              <a:t>stebėseną</a:t>
            </a:r>
            <a:r>
              <a:rPr lang="lt-LT" dirty="0"/>
              <a:t> (prireikus atlikti rizikos įvertinimą), atsižvelgiant į ribotą sertifikatų galiojimo laiką, jų galimą sukompromitavimą bei naudotų kriptografinių metodų silpimą kintant technologijoms. </a:t>
            </a:r>
            <a:endParaRPr lang="lt-LT" dirty="0"/>
          </a:p>
          <a:p>
            <a:r>
              <a:rPr lang="lt-LT" dirty="0"/>
              <a:t>Įstaigos elektroninių dokumentų kvalifikuoto elektroninio parašo ar kvalifikuoto elektroninio spaudo galiojimo įrodymams išsaugoti </a:t>
            </a:r>
            <a:r>
              <a:rPr lang="lt-LT" b="1" dirty="0">
                <a:solidFill>
                  <a:srgbClr val="FF0000"/>
                </a:solidFill>
              </a:rPr>
              <a:t>rekomenduotina naudoti kvalifikuotas elektronines laiko žymas.</a:t>
            </a:r>
            <a:endParaRPr lang="lt-LT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85719" y="1196753"/>
            <a:ext cx="7489631" cy="5256584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anose="05000000000000000000"/>
              <a:buChar char=""/>
              <a:defRPr/>
            </a:pPr>
            <a:r>
              <a:rPr lang="lt-LT" dirty="0"/>
              <a:t>Reikia patikrinti, ar elektroniniai dokumentai (visas turinys, visi pasirašomieji metaduomenys), </a:t>
            </a:r>
            <a:endParaRPr lang="lt-LT" dirty="0"/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/>
              <a:buChar char=""/>
              <a:defRPr/>
            </a:pPr>
            <a:endParaRPr lang="lt-LT" dirty="0"/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/>
              <a:buChar char=""/>
              <a:defRPr/>
            </a:pPr>
            <a:r>
              <a:rPr lang="lt-LT" dirty="0"/>
              <a:t>kitų paskirčių elektroniniai parašai (pvz., </a:t>
            </a:r>
            <a:r>
              <a:rPr lang="lt-LT" b="1" dirty="0"/>
              <a:t>vizavimo</a:t>
            </a:r>
            <a:r>
              <a:rPr lang="lt-LT" dirty="0"/>
              <a:t> paskirties elektroninis parašas, </a:t>
            </a:r>
            <a:r>
              <a:rPr lang="lt-LT" b="1" dirty="0"/>
              <a:t>kurį teisės aktų nustatyta tvarka būtina išsaugoti kartu su dokumentu visą jo saugojimo laiką</a:t>
            </a:r>
            <a:r>
              <a:rPr lang="lt-LT" dirty="0"/>
              <a:t>, ar kita) </a:t>
            </a:r>
            <a:endParaRPr lang="lt-LT" dirty="0"/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/>
              <a:buChar char=""/>
              <a:defRPr/>
            </a:pPr>
            <a:endParaRPr lang="lt-LT" dirty="0"/>
          </a:p>
          <a:p>
            <a:pPr>
              <a:defRPr/>
            </a:pPr>
            <a:r>
              <a:rPr lang="lt-LT" b="1" dirty="0">
                <a:solidFill>
                  <a:srgbClr val="FF0000"/>
                </a:solidFill>
              </a:rPr>
              <a:t>pasirašyti</a:t>
            </a:r>
            <a:r>
              <a:rPr lang="lt-LT" dirty="0">
                <a:solidFill>
                  <a:srgbClr val="FF0000"/>
                </a:solidFill>
              </a:rPr>
              <a:t> </a:t>
            </a:r>
            <a:r>
              <a:rPr lang="lt-LT" b="1" dirty="0">
                <a:solidFill>
                  <a:srgbClr val="FF0000"/>
                </a:solidFill>
              </a:rPr>
              <a:t>ne žemesnio kaip </a:t>
            </a:r>
            <a:r>
              <a:rPr lang="lt-LT" b="1" dirty="0" err="1">
                <a:solidFill>
                  <a:srgbClr val="FF0000"/>
                </a:solidFill>
              </a:rPr>
              <a:t>XAdES</a:t>
            </a:r>
            <a:r>
              <a:rPr lang="lt-LT" b="1" dirty="0">
                <a:solidFill>
                  <a:srgbClr val="FF0000"/>
                </a:solidFill>
              </a:rPr>
              <a:t>-X-L </a:t>
            </a:r>
            <a:r>
              <a:rPr lang="lt-LT" dirty="0"/>
              <a:t>(gali būti ir </a:t>
            </a:r>
            <a:r>
              <a:rPr lang="lt-LT" b="1" dirty="0" err="1">
                <a:solidFill>
                  <a:srgbClr val="FF0000"/>
                </a:solidFill>
              </a:rPr>
              <a:t>XAdES</a:t>
            </a:r>
            <a:r>
              <a:rPr lang="lt-LT" b="1" dirty="0">
                <a:solidFill>
                  <a:srgbClr val="FF0000"/>
                </a:solidFill>
              </a:rPr>
              <a:t>-A) </a:t>
            </a:r>
            <a:r>
              <a:rPr lang="lt-LT" dirty="0"/>
              <a:t>formato elektroniniu parašu, atitinkančiu specifikacijoje nustatytus reikalavimus, taip pat ar į kvalifikuotus elektroninius parašus </a:t>
            </a:r>
            <a:r>
              <a:rPr lang="lt-LT" b="1" dirty="0"/>
              <a:t>įrašytos laiko žymos </a:t>
            </a:r>
            <a:r>
              <a:rPr lang="lt-LT" dirty="0"/>
              <a:t>atitinka teisės aktuose nustatytus reikalavimus;</a:t>
            </a:r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Kvalifikuotų elektroninių parašų patikra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Pranešimo turinys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7499176" cy="4773144"/>
          </a:xfrm>
        </p:spPr>
        <p:txBody>
          <a:bodyPr>
            <a:normAutofit fontScale="92500"/>
          </a:bodyPr>
          <a:lstStyle/>
          <a:p>
            <a:r>
              <a:rPr lang="lt-LT" dirty="0"/>
              <a:t>13 elektroninių dokumentų valdymo metų</a:t>
            </a:r>
            <a:endParaRPr lang="lt-LT" dirty="0"/>
          </a:p>
          <a:p>
            <a:endParaRPr lang="lt-LT" sz="1500" dirty="0"/>
          </a:p>
          <a:p>
            <a:r>
              <a:rPr lang="lt-LT" dirty="0"/>
              <a:t>Kvalifikuotas ir nekvalifikuotas elektroninis parašas</a:t>
            </a:r>
            <a:endParaRPr lang="lt-LT" dirty="0"/>
          </a:p>
          <a:p>
            <a:endParaRPr lang="lt-LT" dirty="0"/>
          </a:p>
          <a:p>
            <a:r>
              <a:rPr lang="lt-LT" dirty="0"/>
              <a:t>Elektroninių dokumentų rengimas - dažniausios klaidos</a:t>
            </a:r>
            <a:endParaRPr lang="lt-LT" dirty="0"/>
          </a:p>
          <a:p>
            <a:pPr marL="0" indent="0">
              <a:buNone/>
            </a:pPr>
            <a:endParaRPr lang="lt-LT" dirty="0"/>
          </a:p>
          <a:p>
            <a:r>
              <a:rPr lang="lt-LT" dirty="0"/>
              <a:t>Kvalifikuoto elektroninio parašo galiojimo įrodymai</a:t>
            </a:r>
            <a:endParaRPr lang="lt-LT" dirty="0"/>
          </a:p>
          <a:p>
            <a:endParaRPr lang="lt-LT" dirty="0"/>
          </a:p>
          <a:p>
            <a:r>
              <a:rPr lang="lt-LT" dirty="0"/>
              <a:t>Elektroninių dokumentų saugojimas įstaigoje</a:t>
            </a:r>
            <a:endParaRPr lang="lt-LT" dirty="0"/>
          </a:p>
          <a:p>
            <a:endParaRPr lang="lt-LT" dirty="0"/>
          </a:p>
          <a:p>
            <a:r>
              <a:rPr lang="lt-LT" dirty="0"/>
              <a:t>Elektroninių dokumentų perdavimas valstybės archyvams</a:t>
            </a:r>
            <a:endParaRPr lang="lt-LT" dirty="0"/>
          </a:p>
          <a:p>
            <a:endParaRPr lang="lt-LT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Reikalavimai elektroninėms laiko žymoms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dirty="0"/>
              <a:t>Kvalifikuotų elektroninių parašų ar kvalifikuotų elektroninių spaudų galiojimo įrodymams išsaugoti</a:t>
            </a:r>
            <a:r>
              <a:rPr lang="lt-LT" b="1" dirty="0"/>
              <a:t> </a:t>
            </a:r>
            <a:r>
              <a:rPr lang="lt-LT" dirty="0"/>
              <a:t>gali būti </a:t>
            </a:r>
            <a:r>
              <a:rPr lang="lt-LT" b="1" dirty="0"/>
              <a:t>naudojamos tik kvalifikuotos elektroninės laiko žymos</a:t>
            </a:r>
            <a:r>
              <a:rPr lang="lt-LT" dirty="0"/>
              <a:t>.</a:t>
            </a:r>
            <a:endParaRPr lang="lt-LT" dirty="0"/>
          </a:p>
          <a:p>
            <a:endParaRPr lang="lt-LT" dirty="0"/>
          </a:p>
          <a:p>
            <a:r>
              <a:rPr lang="lt-LT" dirty="0"/>
              <a:t>Reikalavimas taikomas nuo </a:t>
            </a:r>
            <a:r>
              <a:rPr lang="lt-LT" b="1" dirty="0"/>
              <a:t>2017-01-01.</a:t>
            </a:r>
            <a:endParaRPr lang="lt-LT" b="1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Techninių problemų sprendimas, kai neužtikrinti parašo galiojimo įrodymai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787208" cy="4968552"/>
          </a:xfrm>
        </p:spPr>
        <p:txBody>
          <a:bodyPr>
            <a:normAutofit fontScale="92500"/>
          </a:bodyPr>
          <a:lstStyle/>
          <a:p>
            <a:r>
              <a:rPr lang="lt-LT" dirty="0"/>
              <a:t>Jei pasirašiusių asmenų sertifikatai dar galioja, įtraukti naujas kvalifikuotas elektronines laiko žymas; </a:t>
            </a:r>
            <a:endParaRPr lang="lt-LT" dirty="0"/>
          </a:p>
          <a:p>
            <a:pPr marL="0" indent="0">
              <a:buNone/>
            </a:pPr>
            <a:r>
              <a:rPr lang="lt-LT" b="1" dirty="0"/>
              <a:t>Parašo negaliojimo atveju </a:t>
            </a:r>
            <a:endParaRPr lang="lt-LT" b="1" dirty="0"/>
          </a:p>
          <a:p>
            <a:pPr marL="0" indent="0">
              <a:buNone/>
            </a:pPr>
            <a:r>
              <a:rPr lang="lt-LT" b="1" dirty="0"/>
              <a:t>1 variantas</a:t>
            </a:r>
            <a:endParaRPr lang="lt-LT" b="1" dirty="0"/>
          </a:p>
          <a:p>
            <a:r>
              <a:rPr lang="lt-LT" dirty="0"/>
              <a:t>patvirtinti konkrečius oficialiuosius elektroninius dokumentus </a:t>
            </a:r>
            <a:r>
              <a:rPr lang="lt-LT" b="1" dirty="0"/>
              <a:t>kopijos tikrumo paskirties elektroniniu parašu </a:t>
            </a:r>
            <a:endParaRPr lang="lt-LT" b="1" dirty="0"/>
          </a:p>
          <a:p>
            <a:pPr marL="0" indent="0">
              <a:buNone/>
            </a:pPr>
            <a:r>
              <a:rPr lang="lt-LT" i="1" dirty="0"/>
              <a:t>DVS turėtų turėti tokią galimybę ar tai teks atlikti rankiniu būdu</a:t>
            </a:r>
            <a:endParaRPr lang="lt-LT" i="1" dirty="0"/>
          </a:p>
          <a:p>
            <a:pPr marL="0" indent="0">
              <a:buNone/>
            </a:pPr>
            <a:r>
              <a:rPr lang="lt-LT" b="1" dirty="0"/>
              <a:t>2 variantas</a:t>
            </a:r>
            <a:endParaRPr lang="lt-LT" b="1" dirty="0"/>
          </a:p>
          <a:p>
            <a:r>
              <a:rPr lang="lt-LT" dirty="0"/>
              <a:t>daryti elektroninių dokumentų nuorašus ir juos patvirtinus teisės aktų nustatyta tvarka, įtraukti į popierinių bylų apyrašą ir perduoti į archyvą, kaip popierinių dokumentų bylas.</a:t>
            </a:r>
            <a:endParaRPr lang="lt-LT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Elektroninių dokumentų saugojimas įstaigoje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/>
              <a:t>Saugomi nustatytą laiką dokumentų valdymo sistemoje (</a:t>
            </a:r>
            <a:r>
              <a:rPr lang="lt-LT" dirty="0" err="1"/>
              <a:t>DVS</a:t>
            </a:r>
            <a:r>
              <a:rPr lang="lt-LT" dirty="0"/>
              <a:t>);</a:t>
            </a:r>
            <a:endParaRPr lang="lt-LT" dirty="0"/>
          </a:p>
          <a:p>
            <a:endParaRPr lang="lt-LT" dirty="0"/>
          </a:p>
          <a:p>
            <a:r>
              <a:rPr lang="lt-LT" dirty="0"/>
              <a:t>Nuolat ir ilgai saugomi dokumentai perduodami valstybės archyvui per 5 metus (jei yra įtraukti į valstybės archyvus prižiūrinčių įstaigų sąrašą);</a:t>
            </a:r>
            <a:endParaRPr lang="lt-LT" dirty="0"/>
          </a:p>
          <a:p>
            <a:endParaRPr lang="lt-LT" dirty="0"/>
          </a:p>
          <a:p>
            <a:r>
              <a:rPr lang="lt-LT" dirty="0"/>
              <a:t>Reorganizuojamos įstaigos privalo perduoti </a:t>
            </a:r>
            <a:r>
              <a:rPr lang="lt-LT" dirty="0" err="1"/>
              <a:t>DVS</a:t>
            </a:r>
            <a:r>
              <a:rPr lang="lt-LT" dirty="0"/>
              <a:t> su visa informacija, o funkcijų perėmėjas privalo saugoti perimtą informaciją teisės aktuose nustatytą laiką, užtikrinant, kad ji bus prieinama ir galima naudoti. </a:t>
            </a:r>
            <a:endParaRPr lang="lt-LT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Elektroninių dokumentų perdavimas valstybės archyvams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dirty="0"/>
              <a:t>Elektroninių dokumentų perdavimas derinamas per Elektroninio archyvo informacinę sistemą (</a:t>
            </a:r>
            <a:r>
              <a:rPr lang="lt-LT" b="1" dirty="0" err="1"/>
              <a:t>EAIS</a:t>
            </a:r>
            <a:r>
              <a:rPr lang="lt-LT" b="1" dirty="0"/>
              <a:t>)</a:t>
            </a:r>
            <a:endParaRPr lang="lt-LT" b="1" dirty="0"/>
          </a:p>
          <a:p>
            <a:r>
              <a:rPr lang="lt-LT" dirty="0"/>
              <a:t>arba</a:t>
            </a:r>
            <a:endParaRPr lang="lt-LT" dirty="0"/>
          </a:p>
          <a:p>
            <a:r>
              <a:rPr lang="lt-LT" dirty="0"/>
              <a:t>Per </a:t>
            </a:r>
            <a:r>
              <a:rPr lang="lt-LT" b="1" dirty="0"/>
              <a:t>DVS</a:t>
            </a:r>
            <a:r>
              <a:rPr lang="lt-LT" dirty="0"/>
              <a:t>, jeigu įstaiga turi integraciją su EAIS.</a:t>
            </a:r>
            <a:endParaRPr lang="lt-LT" dirty="0"/>
          </a:p>
          <a:p>
            <a:endParaRPr lang="lt-LT" dirty="0"/>
          </a:p>
          <a:p>
            <a:r>
              <a:rPr lang="lt-LT" dirty="0"/>
              <a:t>Rankiniu būdu elektroninių dokumentų perdavimo paketas </a:t>
            </a:r>
            <a:r>
              <a:rPr lang="lt-LT" b="1" dirty="0"/>
              <a:t>daromas tada, kai įstaiga neturi techninių  galimybių</a:t>
            </a:r>
            <a:endParaRPr lang="lt-LT" dirty="0"/>
          </a:p>
          <a:p>
            <a:endParaRPr lang="lt-LT" dirty="0"/>
          </a:p>
          <a:p>
            <a:r>
              <a:rPr lang="lt-LT" dirty="0"/>
              <a:t>Užsisakoma elektroninių dokumentų perdavimo paketo sudarymo paslauga.</a:t>
            </a:r>
            <a:endParaRPr lang="lt-LT" dirty="0"/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Atsakingi už perdavimą darbuotojai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/>
              <a:t>Elektroninius dokumentus į valstybės archyvą perduodančios įstaigos darbuotojai, </a:t>
            </a:r>
            <a:endParaRPr lang="lt-LT" dirty="0"/>
          </a:p>
          <a:p>
            <a:r>
              <a:rPr lang="lt-LT" b="1" dirty="0"/>
              <a:t>įgalioti atlikti dokumentų perdavimą</a:t>
            </a:r>
            <a:r>
              <a:rPr lang="lt-LT" dirty="0"/>
              <a:t>, turi būti </a:t>
            </a:r>
            <a:r>
              <a:rPr lang="lt-LT" b="1" dirty="0"/>
              <a:t>užregistruoti</a:t>
            </a:r>
            <a:r>
              <a:rPr lang="lt-LT" dirty="0"/>
              <a:t> kaip EAIS naudotojai. </a:t>
            </a:r>
            <a:endParaRPr lang="lt-LT" dirty="0"/>
          </a:p>
          <a:p>
            <a:endParaRPr lang="lt-LT" dirty="0"/>
          </a:p>
          <a:p>
            <a:r>
              <a:rPr lang="lt-LT" dirty="0"/>
              <a:t>Taip pat </a:t>
            </a:r>
            <a:r>
              <a:rPr lang="lt-LT" b="1" dirty="0"/>
              <a:t>turi būti užregistruotos</a:t>
            </a:r>
            <a:r>
              <a:rPr lang="lt-LT" dirty="0"/>
              <a:t> įstaigos elektroninių </a:t>
            </a:r>
            <a:r>
              <a:rPr lang="lt-LT" b="1" dirty="0"/>
              <a:t>DVS</a:t>
            </a:r>
            <a:r>
              <a:rPr lang="lt-LT" dirty="0"/>
              <a:t>, turinčios sąveiką su EAIS.</a:t>
            </a:r>
            <a:endParaRPr lang="lt-LT" dirty="0"/>
          </a:p>
          <a:p>
            <a:endParaRPr lang="lt-LT" dirty="0"/>
          </a:p>
          <a:p>
            <a:endParaRPr lang="lt-LT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Pranešimai dokumentų valdymo klausimais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  <p:sp>
        <p:nvSpPr>
          <p:cNvPr id="5" name="Turinio vietos rezervavimo ženklas 4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349208"/>
          </a:xfrm>
        </p:spPr>
        <p:txBody>
          <a:bodyPr/>
          <a:lstStyle/>
          <a:p>
            <a:r>
              <a:rPr lang="lt-LT" dirty="0"/>
              <a:t>Daugiau informacijos apie elektroninių dokumentų valdymą</a:t>
            </a:r>
            <a:endParaRPr lang="lt-LT" dirty="0"/>
          </a:p>
          <a:p>
            <a:endParaRPr lang="lt-LT" dirty="0"/>
          </a:p>
          <a:p>
            <a:r>
              <a:rPr lang="lt-LT" dirty="0"/>
              <a:t>Socialiniame tinkle YouTube, kanale</a:t>
            </a:r>
            <a:endParaRPr lang="lt-LT" dirty="0"/>
          </a:p>
          <a:p>
            <a:pPr marL="0" indent="0">
              <a:buNone/>
            </a:pPr>
            <a:r>
              <a:rPr lang="lt-LT" b="1" dirty="0"/>
              <a:t>„Lietuvos valstybės naujasis archyvas“</a:t>
            </a:r>
            <a:endParaRPr lang="lt-LT" b="1" dirty="0"/>
          </a:p>
          <a:p>
            <a:endParaRPr lang="lt-LT" sz="1800" b="1" dirty="0"/>
          </a:p>
          <a:p>
            <a:r>
              <a:rPr lang="lt-LT" sz="1800" b="1" dirty="0"/>
              <a:t>https://www.youtube.com/channel/UC48wQH4cb_raMTBfg4eouKg</a:t>
            </a:r>
            <a:endParaRPr lang="lt-LT" sz="1800" b="1" dirty="0"/>
          </a:p>
        </p:txBody>
      </p:sp>
      <p:pic>
        <p:nvPicPr>
          <p:cNvPr id="8" name="Paveikslėlis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4" y="4149080"/>
            <a:ext cx="2620060" cy="262006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749300"/>
          </a:xfrm>
          <a:prstGeom prst="rect">
            <a:avLst/>
          </a:prstGeom>
          <a:noFill/>
          <a:ln w="9525">
            <a:noFill/>
            <a:round/>
          </a:ln>
        </p:spPr>
        <p:txBody>
          <a:bodyPr wrap="none" anchor="ctr"/>
          <a:lstStyle/>
          <a:p>
            <a:endParaRPr lang="lt-LT"/>
          </a:p>
        </p:txBody>
      </p:sp>
      <p:sp>
        <p:nvSpPr>
          <p:cNvPr id="157699" name="Text Box 2"/>
          <p:cNvSpPr txBox="1">
            <a:spLocks noChangeArrowheads="1"/>
          </p:cNvSpPr>
          <p:nvPr/>
        </p:nvSpPr>
        <p:spPr bwMode="auto">
          <a:xfrm>
            <a:off x="314325" y="1298575"/>
            <a:ext cx="8518525" cy="4721225"/>
          </a:xfrm>
          <a:prstGeom prst="rect">
            <a:avLst/>
          </a:prstGeom>
          <a:noFill/>
          <a:ln w="9525">
            <a:noFill/>
            <a:round/>
          </a:ln>
        </p:spPr>
        <p:txBody>
          <a:bodyPr wrap="none" anchor="ctr"/>
          <a:lstStyle/>
          <a:p>
            <a:endParaRPr lang="lt-LT"/>
          </a:p>
        </p:txBody>
      </p:sp>
      <p:sp>
        <p:nvSpPr>
          <p:cNvPr id="44037" name="Antraštė 4"/>
          <p:cNvSpPr>
            <a:spLocks noGrp="1"/>
          </p:cNvSpPr>
          <p:nvPr>
            <p:ph type="title"/>
          </p:nvPr>
        </p:nvSpPr>
        <p:spPr>
          <a:xfrm>
            <a:off x="458787" y="227687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sz="5400" b="1" dirty="0">
                <a:solidFill>
                  <a:schemeClr val="bg1">
                    <a:lumMod val="50000"/>
                  </a:schemeClr>
                </a:solidFill>
              </a:rPr>
              <a:t>Jūsų klausimai?</a:t>
            </a:r>
            <a:endParaRPr lang="lt-LT" sz="5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585" y="4581128"/>
            <a:ext cx="2709000" cy="189682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Kas pasikeitė per 13 metų? 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r>
              <a:rPr lang="lt-LT" dirty="0"/>
              <a:t>Elektroninių dokumentų valdymo taisyklės, patvirtintos </a:t>
            </a:r>
            <a:r>
              <a:rPr lang="lt-LT" altLang="lt-LT" dirty="0">
                <a:ea typeface="Calibri" panose="020F0502020204030204" pitchFamily="34" charset="0"/>
                <a:cs typeface="Arial" panose="020B0604020202020204" pitchFamily="34" charset="0"/>
              </a:rPr>
              <a:t>Lietuvos archyvų departamento prie Lietuvos Respublikos Vyriausybės generalinio direktoriaus </a:t>
            </a:r>
            <a:r>
              <a:rPr lang="lt-LT" altLang="lt-LT" b="1" dirty="0">
                <a:ea typeface="Calibri" panose="020F0502020204030204" pitchFamily="34" charset="0"/>
                <a:cs typeface="Arial" panose="020B0604020202020204" pitchFamily="34" charset="0"/>
              </a:rPr>
              <a:t>2006 m. </a:t>
            </a:r>
            <a:r>
              <a:rPr lang="lt-LT" b="1" dirty="0"/>
              <a:t>sausio 11 d. </a:t>
            </a:r>
            <a:r>
              <a:rPr lang="lt-LT" dirty="0"/>
              <a:t>Nr. V-12 „Dėl Elektroninių dokumentų valdymo taisyklių patvirtinimo“ (negalioja nuo 2012-01-070.</a:t>
            </a:r>
            <a:endParaRPr lang="lt-LT" dirty="0"/>
          </a:p>
          <a:p>
            <a:endParaRPr lang="lt-LT" dirty="0"/>
          </a:p>
          <a:p>
            <a:r>
              <a:rPr lang="lt-LT" dirty="0"/>
              <a:t>Elektroninių dokumentų valdymo taisyklės, patvirtintos patvirtintomis Lietuvos vyriausiojo archyvaro </a:t>
            </a:r>
            <a:r>
              <a:rPr lang="lt-LT" b="1" dirty="0"/>
              <a:t>2011 m. gruodžio 29 d. </a:t>
            </a:r>
            <a:r>
              <a:rPr lang="lt-LT" dirty="0"/>
              <a:t>įsakymu Nr. V-158 ,,Dėl Elektroninių dokumentų valdymo taisyklių patvirtinimo“ (pakeitimai 2012-07-02, 2016-06-16, 2016-07-21).</a:t>
            </a:r>
            <a:endParaRPr lang="lt-LT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Elektroninių dokumentų specifikacijos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lt-LT" b="1" dirty="0"/>
              <a:t>Elektroniniu parašu pasirašyto elektroninio dokumento specifikacija ADOC-V1.0</a:t>
            </a:r>
            <a:r>
              <a:rPr lang="lt-LT" dirty="0"/>
              <a:t>, </a:t>
            </a:r>
            <a:endParaRPr lang="lt-LT" dirty="0"/>
          </a:p>
          <a:p>
            <a:pPr marL="0" indent="0">
              <a:buNone/>
            </a:pPr>
            <a:r>
              <a:rPr lang="lt-LT" sz="1600" dirty="0">
                <a:cs typeface="Times New Roman" panose="02020603050405020304" pitchFamily="16" charset="0"/>
              </a:rPr>
              <a:t>patvirtinta Lietuvos vyriausiojo archyvaro 2009 m. rugsėjo 7 d. įsakymu Nr. V-60 „Dėl </a:t>
            </a:r>
            <a:r>
              <a:rPr lang="lt-LT" sz="1600" dirty="0"/>
              <a:t>Elektroniniu parašu pasirašyto elektroninio dokumento specifikacijos ADOC-V1.0 pavirtinimo“</a:t>
            </a:r>
            <a:endParaRPr lang="lt-LT" sz="1600" dirty="0"/>
          </a:p>
          <a:p>
            <a:pPr marL="0" indent="0">
              <a:buNone/>
            </a:pPr>
            <a:endParaRPr lang="lt-LT" sz="1600" dirty="0"/>
          </a:p>
          <a:p>
            <a:r>
              <a:rPr lang="lt-LT" b="1" dirty="0"/>
              <a:t>Elektroninio dokumento specifikacija ADOC-V2.0</a:t>
            </a:r>
            <a:r>
              <a:rPr lang="lt-LT" dirty="0"/>
              <a:t>, </a:t>
            </a:r>
            <a:endParaRPr lang="lt-LT" dirty="0"/>
          </a:p>
          <a:p>
            <a:pPr marL="0" indent="0">
              <a:buNone/>
            </a:pPr>
            <a:r>
              <a:rPr lang="lt-LT" sz="1600" dirty="0">
                <a:cs typeface="Times New Roman" panose="02020603050405020304" pitchFamily="16" charset="0"/>
              </a:rPr>
              <a:t>patvirtinta Lietuvos vyriausiojo archyvaro 2014 m. gruodžio 29 d. įsakymu Nr. </a:t>
            </a:r>
            <a:r>
              <a:rPr lang="lt-LT" sz="1600" dirty="0"/>
              <a:t>(1.3 E)VE-57</a:t>
            </a:r>
            <a:r>
              <a:rPr lang="lt-LT" sz="1600" dirty="0">
                <a:cs typeface="Times New Roman" panose="02020603050405020304" pitchFamily="16" charset="0"/>
              </a:rPr>
              <a:t> „Dėl </a:t>
            </a:r>
            <a:r>
              <a:rPr lang="lt-LT" sz="1600" dirty="0"/>
              <a:t>Elektroninio dokumento specifikacijos ADOC-V2.0 pavirtinimo“</a:t>
            </a:r>
            <a:endParaRPr lang="lt-LT" sz="1600" dirty="0"/>
          </a:p>
          <a:p>
            <a:pPr marL="0" indent="0">
              <a:buNone/>
            </a:pPr>
            <a:r>
              <a:rPr lang="lt-LT" sz="1600" b="1" dirty="0"/>
              <a:t>(netaikoma)</a:t>
            </a:r>
            <a:endParaRPr lang="lt-LT" sz="1600" b="1" dirty="0"/>
          </a:p>
          <a:p>
            <a:pPr marL="0" indent="0">
              <a:buNone/>
            </a:pPr>
            <a:endParaRPr lang="lt-LT" sz="1600" b="1" dirty="0"/>
          </a:p>
          <a:p>
            <a:r>
              <a:rPr lang="lt-LT" b="1" dirty="0"/>
              <a:t>Elektroninio dokumento specifikacija PDF-LT-V1.0</a:t>
            </a:r>
            <a:r>
              <a:rPr lang="lt-LT" dirty="0"/>
              <a:t>, </a:t>
            </a:r>
            <a:endParaRPr lang="lt-LT" dirty="0"/>
          </a:p>
          <a:p>
            <a:r>
              <a:rPr lang="lt-LT" sz="1600" dirty="0"/>
              <a:t>patvirtinta Lietuvos vyriausiojo archyvaro </a:t>
            </a:r>
            <a:r>
              <a:rPr lang="nn-NO" sz="1600" dirty="0"/>
              <a:t>201</a:t>
            </a:r>
            <a:r>
              <a:rPr lang="lt-LT" sz="1600" dirty="0"/>
              <a:t>4</a:t>
            </a:r>
            <a:r>
              <a:rPr lang="nn-NO" sz="1600" dirty="0"/>
              <a:t> m. </a:t>
            </a:r>
            <a:r>
              <a:rPr lang="lt-LT" sz="1600" dirty="0"/>
              <a:t>rugpjūčio </a:t>
            </a:r>
            <a:r>
              <a:rPr lang="nn-NO" sz="1600" dirty="0"/>
              <a:t>2</a:t>
            </a:r>
            <a:r>
              <a:rPr lang="lt-LT" sz="1600" dirty="0"/>
              <a:t>9</a:t>
            </a:r>
            <a:r>
              <a:rPr lang="nn-NO" sz="1600" dirty="0"/>
              <a:t> d. </a:t>
            </a:r>
            <a:r>
              <a:rPr lang="lt-LT" sz="1600" dirty="0"/>
              <a:t>įsakymu </a:t>
            </a:r>
            <a:r>
              <a:rPr lang="nn-NO" sz="1600" dirty="0"/>
              <a:t>Nr. </a:t>
            </a:r>
            <a:r>
              <a:rPr lang="lt-LT" sz="1600" dirty="0" err="1"/>
              <a:t>VE</a:t>
            </a:r>
            <a:r>
              <a:rPr lang="lt-LT" sz="1600" dirty="0"/>
              <a:t>(1.3 E)-42 „Dėl Elektroninio dokumento specifikacijos PDF-LT-V1.0 patvirtinimo“</a:t>
            </a:r>
            <a:endParaRPr lang="lt-LT" sz="16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Elektroninių dokumentų pasirašymui naudojami parašai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b="1" dirty="0"/>
              <a:t>Kvalifikuotas elektroninis parašas - </a:t>
            </a:r>
            <a:r>
              <a:rPr lang="lt-LT" dirty="0"/>
              <a:t>pažangusis elektroninis parašas, sukurtas naudojant kvalifikuotą elektroninio parašo kūrimo įtaisą ir patvirtintas kvalifikuotu elektroninio parašo sertifikatu; </a:t>
            </a:r>
            <a:endParaRPr lang="lt-LT" b="1" dirty="0"/>
          </a:p>
          <a:p>
            <a:endParaRPr lang="lt-LT" dirty="0"/>
          </a:p>
          <a:p>
            <a:r>
              <a:rPr lang="lt-LT" b="1" dirty="0"/>
              <a:t>Elektroninis parašas</a:t>
            </a:r>
            <a:r>
              <a:rPr lang="lt-LT" dirty="0"/>
              <a:t>, neatitinkantis kvalifikuotam elektroniniam parašui keliamų reikalavimų, kurie yra numatyti Reglamente (ES) Nr. 910/2014</a:t>
            </a:r>
            <a:endParaRPr lang="lt-LT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elektroninio parašo sertifikatas, </a:t>
            </a:r>
            <a:endParaRPr lang="lt-LT" dirty="0"/>
          </a:p>
          <a:p>
            <a:r>
              <a:rPr lang="lt-LT" dirty="0"/>
              <a:t>kurį išduoda </a:t>
            </a:r>
            <a:r>
              <a:rPr lang="lt-LT" b="1" dirty="0"/>
              <a:t>kvalifikuotas patikimumo užtikrinimo paslaugų teikėjas</a:t>
            </a:r>
            <a:r>
              <a:rPr lang="lt-LT" dirty="0"/>
              <a:t> ir kuris atitinka nustatytus reikalavimus </a:t>
            </a:r>
            <a:endParaRPr lang="lt-LT" dirty="0"/>
          </a:p>
          <a:p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72371"/>
          </a:xfrm>
        </p:spPr>
        <p:txBody>
          <a:bodyPr>
            <a:normAutofit/>
          </a:bodyPr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Kvalifikuotas elektroninio parašo sertifikatas 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31"/>
          <a:stretch>
            <a:fillRect/>
          </a:stretch>
        </p:blipFill>
        <p:spPr>
          <a:xfrm>
            <a:off x="1219200" y="3284984"/>
            <a:ext cx="4747260" cy="345186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5 straipsnis. Elektroninio parašo &lt;...&gt; teisinė galia</a:t>
            </a:r>
            <a:br>
              <a:rPr lang="lt-LT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1 dalis</a:t>
            </a:r>
            <a:endParaRPr lang="lt-L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  <a:p>
            <a:r>
              <a:rPr lang="lt-LT" dirty="0"/>
              <a:t>Elektroninio parašo, </a:t>
            </a:r>
            <a:r>
              <a:rPr lang="lt-LT" b="1" dirty="0"/>
              <a:t>neatitinkančio kvalifikuotam elektroniniam parašui keliamų reikalavimų, </a:t>
            </a:r>
            <a:r>
              <a:rPr lang="lt-LT" dirty="0"/>
              <a:t>kurie yra numatyti Reglamente (ES) Nr. 910/2014, </a:t>
            </a:r>
            <a:r>
              <a:rPr lang="lt-LT" b="1" dirty="0"/>
              <a:t>teisinė galia yra lygiavertė rašytiniam parašui</a:t>
            </a:r>
            <a:r>
              <a:rPr lang="lt-LT" dirty="0"/>
              <a:t>, </a:t>
            </a:r>
            <a:r>
              <a:rPr lang="lt-LT" b="1" dirty="0"/>
              <a:t>jeigu tokio elektroninio parašo naudotojai dėl to iš anksto susitaria raštu </a:t>
            </a:r>
            <a:r>
              <a:rPr lang="lt-LT" dirty="0"/>
              <a:t>ir jeigu yra </a:t>
            </a:r>
            <a:r>
              <a:rPr lang="lt-LT" b="1" dirty="0"/>
              <a:t>galimybė šį susitarimą išsaugoti patvariojoje laikmenoje.</a:t>
            </a:r>
            <a:endParaRPr lang="lt-LT" b="1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Juridinio asmens atstovo kvalifikuoto elektroninio parašo teisinė galia yra </a:t>
            </a:r>
            <a:r>
              <a:rPr lang="lt-LT" b="1" dirty="0"/>
              <a:t>lygiavertė juridinio asmens atstovo rašytiniam parašui, patvirtintam juridinio asmens antspaudu, </a:t>
            </a:r>
            <a:r>
              <a:rPr lang="lt-LT" dirty="0"/>
              <a:t>kai pareiga turėti antspaudą nustatyta juridinio asmens steigimo dokumentuose arba įstatymuose.</a:t>
            </a: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5 straipsnio 4 dalis 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chemeClr val="bg1">
                    <a:lumMod val="50000"/>
                  </a:schemeClr>
                </a:solidFill>
              </a:rPr>
              <a:t>Elektroninių dokumentų rengimas</a:t>
            </a:r>
            <a:endParaRPr lang="lt-L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b="1" dirty="0"/>
              <a:t>Nuolat</a:t>
            </a:r>
            <a:r>
              <a:rPr lang="lt-LT" dirty="0"/>
              <a:t> ir </a:t>
            </a:r>
            <a:r>
              <a:rPr lang="lt-LT" b="1" dirty="0"/>
              <a:t>ilgai</a:t>
            </a:r>
            <a:r>
              <a:rPr lang="lt-LT" dirty="0"/>
              <a:t> saugomi elektroniniai dokumentai pasirašomi tik </a:t>
            </a:r>
            <a:r>
              <a:rPr lang="lt-LT" b="1" dirty="0"/>
              <a:t>kvalifikuotu elektroniniu parašu </a:t>
            </a:r>
            <a:r>
              <a:rPr lang="lt-LT" dirty="0"/>
              <a:t>ir rengiami laikantis </a:t>
            </a:r>
            <a:r>
              <a:rPr lang="lt-LT" b="1" dirty="0" err="1"/>
              <a:t>ADOC</a:t>
            </a:r>
            <a:r>
              <a:rPr lang="lt-LT" b="1" dirty="0"/>
              <a:t> specifikacijos </a:t>
            </a:r>
            <a:r>
              <a:rPr lang="lt-LT" dirty="0"/>
              <a:t>reikalavimų</a:t>
            </a:r>
            <a:endParaRPr lang="lt-LT" dirty="0"/>
          </a:p>
          <a:p>
            <a:endParaRPr lang="lt-LT" dirty="0"/>
          </a:p>
          <a:p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3934506"/>
            <a:ext cx="6006131" cy="206196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351" y="5661248"/>
            <a:ext cx="957514" cy="67044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šdailintas">
  <a:themeElements>
    <a:clrScheme name="Saulėgrąža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ano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Išdailinta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9570</Words>
  <Application>WPS Presentation</Application>
  <PresentationFormat>Demonstracija ekrane (4:3)</PresentationFormat>
  <Paragraphs>237</Paragraphs>
  <Slides>26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8" baseType="lpstr">
      <vt:lpstr>Arial</vt:lpstr>
      <vt:lpstr>SimSun</vt:lpstr>
      <vt:lpstr>Wingdings</vt:lpstr>
      <vt:lpstr>Wingdings</vt:lpstr>
      <vt:lpstr>Wingdings 2</vt:lpstr>
      <vt:lpstr>Calibri</vt:lpstr>
      <vt:lpstr>Times New Roman</vt:lpstr>
      <vt:lpstr>Cambria</vt:lpstr>
      <vt:lpstr>Microsoft YaHei</vt:lpstr>
      <vt:lpstr>Arial Unicode MS</vt:lpstr>
      <vt:lpstr>Wingdings</vt:lpstr>
      <vt:lpstr>Išdailintas</vt:lpstr>
      <vt:lpstr>Elektroninių dokumentų valdymo problemos  ir jų sprendimo būdai</vt:lpstr>
      <vt:lpstr>Pranešimo turinys</vt:lpstr>
      <vt:lpstr>Kas pasikeitė per 13 metų? </vt:lpstr>
      <vt:lpstr>Elektroninių dokumentų specifikacijos</vt:lpstr>
      <vt:lpstr>Elektroninių dokumentų pasirašymui naudojami parašai</vt:lpstr>
      <vt:lpstr>Kvalifikuotas elektroninio parašo sertifikatas </vt:lpstr>
      <vt:lpstr>5 straipsnis. Elektroninio parašo &lt;...&gt; teisinė galia 1 dalis</vt:lpstr>
      <vt:lpstr>5 straipsnio 4 dalis </vt:lpstr>
      <vt:lpstr>Elektroninių dokumentų rengimas</vt:lpstr>
      <vt:lpstr>Elektroninių dokumentų priėmimas ir registravimas įstaigoje (1)</vt:lpstr>
      <vt:lpstr>Elektroninio parašo paskirtis</vt:lpstr>
      <vt:lpstr>Reikalavimai registravimo paskirties parašui</vt:lpstr>
      <vt:lpstr>Elektroninių dokumentų priėmimas ir registravimas įstaigoje (2)</vt:lpstr>
      <vt:lpstr>Sertifikatas kvalifikuotas ar ne, jo juridinė galia</vt:lpstr>
      <vt:lpstr>Elektroninių dokumentų valdymas įstaigoje</vt:lpstr>
      <vt:lpstr>Užbaigtų elektroninių bylų tvarkymas</vt:lpstr>
      <vt:lpstr>Kvalifikuoto elektroninio parašo galiojimo įrodymai</vt:lpstr>
      <vt:lpstr>52.1 ir 52.2 papunkčiai, nustato būtinybę</vt:lpstr>
      <vt:lpstr>Kvalifikuotų elektroninių parašų patikra</vt:lpstr>
      <vt:lpstr>Reikalavimai elektroninėms laiko žymoms</vt:lpstr>
      <vt:lpstr>Techninių problemų sprendimas, kai neužtikrinti parašo galiojimo įrodymai</vt:lpstr>
      <vt:lpstr>Elektroninių dokumentų saugojimas įstaigoje</vt:lpstr>
      <vt:lpstr>Elektroninių dokumentų perdavimas valstybės archyvams</vt:lpstr>
      <vt:lpstr>Atsakingi už perdavimą darbuotojai</vt:lpstr>
      <vt:lpstr>Pranešimai dokumentų valdymo klausimais</vt:lpstr>
      <vt:lpstr>Jūsų klausimai?</vt:lpstr>
    </vt:vector>
  </TitlesOfParts>
  <Company>REO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Oficialiųjų elektroninių dokumentų perdavimas į valstybės archyvus EAIS priemonėmis (dokumentų priėmimas valstybės archyve)</dc:title>
  <dc:creator>Administrator</dc:creator>
  <cp:lastModifiedBy>Agne darbinis</cp:lastModifiedBy>
  <cp:revision>260</cp:revision>
  <dcterms:created xsi:type="dcterms:W3CDTF">2017-11-08T06:59:00Z</dcterms:created>
  <dcterms:modified xsi:type="dcterms:W3CDTF">2019-02-27T16:07:35Z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2057-10.2.0.7635</vt:lpwstr>
  </property>
</Properties>
</file>