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83" r:id="rId4"/>
    <p:sldId id="288" r:id="rId5"/>
    <p:sldId id="298" r:id="rId6"/>
    <p:sldId id="297" r:id="rId7"/>
    <p:sldId id="287" r:id="rId8"/>
    <p:sldId id="295" r:id="rId9"/>
    <p:sldId id="271" r:id="rId10"/>
    <p:sldId id="266" r:id="rId11"/>
    <p:sldId id="289" r:id="rId13"/>
    <p:sldId id="264" r:id="rId14"/>
    <p:sldId id="269" r:id="rId15"/>
    <p:sldId id="267" r:id="rId16"/>
    <p:sldId id="278" r:id="rId17"/>
    <p:sldId id="272" r:id="rId18"/>
    <p:sldId id="270" r:id="rId19"/>
    <p:sldId id="291" r:id="rId20"/>
    <p:sldId id="292" r:id="rId21"/>
    <p:sldId id="279" r:id="rId22"/>
    <p:sldId id="299" r:id="rId23"/>
    <p:sldId id="280" r:id="rId24"/>
    <p:sldId id="281" r:id="rId25"/>
    <p:sldId id="300" r:id="rId26"/>
    <p:sldId id="296" r:id="rId27"/>
    <p:sldId id="301" r:id="rId28"/>
    <p:sldId id="302" r:id="rId29"/>
    <p:sldId id="294" r:id="rId30"/>
    <p:sldId id="293" r:id="rId31"/>
    <p:sldId id="277" r:id="rId32"/>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13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D290CB-C935-47CE-B1CA-FC44D1190943}" type="datetimeFigureOut">
              <a:rPr lang="lt-L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lt-LT"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6086B0-E0B8-4FD9-8BE4-79A0C33C3E1F}" type="slidenum">
              <a:rPr lang="lt-LT"/>
            </a:fld>
            <a:endParaRPr 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ln>
        </p:spPr>
      </p:sp>
      <p:sp>
        <p:nvSpPr>
          <p:cNvPr id="21506" name="Rectangle 3"/>
          <p:cNvSpPr>
            <a:spLocks noGrp="1"/>
          </p:cNvSpPr>
          <p:nvPr>
            <p:ph type="body" idx="1"/>
          </p:nvPr>
        </p:nvSpPr>
        <p:spPr bwMode="auto">
          <a:noFill/>
        </p:spPr>
        <p:txBody>
          <a:bodyPr wrap="square" numCol="1" anchor="t" anchorCtr="0" compatLnSpc="1"/>
          <a:lstStyle/>
          <a:p>
            <a:pPr eaLnBrk="1" hangingPunct="1"/>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830"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7" name="Date Placeholder 18"/>
          <p:cNvSpPr>
            <a:spLocks noGrp="1"/>
          </p:cNvSpPr>
          <p:nvPr>
            <p:ph type="dt" sz="half" idx="10"/>
          </p:nvPr>
        </p:nvSpPr>
        <p:spPr/>
        <p:txBody>
          <a:bodyPr/>
          <a:lstStyle>
            <a:lvl1pPr>
              <a:defRPr/>
            </a:lvl1pPr>
          </a:lstStyle>
          <a:p>
            <a:pPr>
              <a:defRPr/>
            </a:pPr>
            <a:fld id="{2F2A85B0-EBA3-44FC-B7C0-808D47765A62}" type="datetimeFigureOut">
              <a:rPr lang="lt-LT"/>
            </a:fld>
            <a:endParaRPr lang="lt-LT"/>
          </a:p>
        </p:txBody>
      </p:sp>
      <p:sp>
        <p:nvSpPr>
          <p:cNvPr id="8" name="Footer Placeholder 7"/>
          <p:cNvSpPr>
            <a:spLocks noGrp="1"/>
          </p:cNvSpPr>
          <p:nvPr>
            <p:ph type="ftr" sz="quarter" idx="11"/>
          </p:nvPr>
        </p:nvSpPr>
        <p:spPr/>
        <p:txBody>
          <a:bodyPr/>
          <a:lstStyle>
            <a:lvl1pPr>
              <a:defRPr/>
            </a:lvl1pPr>
          </a:lstStyle>
          <a:p>
            <a:pPr>
              <a:defRPr/>
            </a:pPr>
            <a:endParaRPr lang="lt-LT"/>
          </a:p>
        </p:txBody>
      </p:sp>
      <p:sp>
        <p:nvSpPr>
          <p:cNvPr id="9" name="Slide Number Placeholder 10"/>
          <p:cNvSpPr>
            <a:spLocks noGrp="1"/>
          </p:cNvSpPr>
          <p:nvPr>
            <p:ph type="sldNum" sz="quarter" idx="12"/>
          </p:nvPr>
        </p:nvSpPr>
        <p:spPr/>
        <p:txBody>
          <a:bodyPr/>
          <a:lstStyle>
            <a:lvl1pPr>
              <a:defRPr/>
            </a:lvl1pPr>
          </a:lstStyle>
          <a:p>
            <a:pPr>
              <a:defRPr/>
            </a:pPr>
            <a:fld id="{A2C8C067-795E-4A6B-B8EF-444AC943827C}" type="slidenum">
              <a:rPr lang="lt-L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24"/>
          <p:cNvSpPr>
            <a:spLocks noGrp="1"/>
          </p:cNvSpPr>
          <p:nvPr>
            <p:ph type="dt" sz="half" idx="10"/>
          </p:nvPr>
        </p:nvSpPr>
        <p:spPr/>
        <p:txBody>
          <a:bodyPr/>
          <a:lstStyle>
            <a:lvl1pPr>
              <a:defRPr/>
            </a:lvl1pPr>
          </a:lstStyle>
          <a:p>
            <a:pPr>
              <a:defRPr/>
            </a:pPr>
            <a:fld id="{E1791DC5-87C6-4301-99CC-BDA5285AF02D}" type="datetimeFigureOut">
              <a:rPr lang="lt-LT"/>
            </a:fld>
            <a:endParaRPr lang="lt-LT"/>
          </a:p>
        </p:txBody>
      </p:sp>
      <p:sp>
        <p:nvSpPr>
          <p:cNvPr id="5" name="Footer Placeholder 17"/>
          <p:cNvSpPr>
            <a:spLocks noGrp="1"/>
          </p:cNvSpPr>
          <p:nvPr>
            <p:ph type="ftr" sz="quarter" idx="11"/>
          </p:nvPr>
        </p:nvSpPr>
        <p:spPr/>
        <p:txBody>
          <a:bodyPr/>
          <a:lstStyle>
            <a:lvl1pPr>
              <a:defRPr/>
            </a:lvl1pPr>
          </a:lstStyle>
          <a:p>
            <a:pPr>
              <a:defRPr/>
            </a:pPr>
            <a:endParaRPr lang="lt-LT"/>
          </a:p>
        </p:txBody>
      </p:sp>
      <p:sp>
        <p:nvSpPr>
          <p:cNvPr id="6" name="Slide Number Placeholder 4"/>
          <p:cNvSpPr>
            <a:spLocks noGrp="1"/>
          </p:cNvSpPr>
          <p:nvPr>
            <p:ph type="sldNum" sz="quarter" idx="12"/>
          </p:nvPr>
        </p:nvSpPr>
        <p:spPr/>
        <p:txBody>
          <a:bodyPr/>
          <a:lstStyle>
            <a:lvl1pPr>
              <a:defRPr/>
            </a:lvl1pPr>
          </a:lstStyle>
          <a:p>
            <a:pPr>
              <a:defRPr/>
            </a:pPr>
            <a:fld id="{CEC1C6A0-7DDA-4ED4-B872-90E5C793A29D}" type="slidenum">
              <a:rPr lang="lt-L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24"/>
          <p:cNvSpPr>
            <a:spLocks noGrp="1"/>
          </p:cNvSpPr>
          <p:nvPr>
            <p:ph type="dt" sz="half" idx="10"/>
          </p:nvPr>
        </p:nvSpPr>
        <p:spPr/>
        <p:txBody>
          <a:bodyPr/>
          <a:lstStyle>
            <a:lvl1pPr>
              <a:defRPr/>
            </a:lvl1pPr>
          </a:lstStyle>
          <a:p>
            <a:pPr>
              <a:defRPr/>
            </a:pPr>
            <a:fld id="{F364C6AF-29A4-4155-AD28-9F46635747AE}" type="datetimeFigureOut">
              <a:rPr lang="lt-LT"/>
            </a:fld>
            <a:endParaRPr lang="lt-LT"/>
          </a:p>
        </p:txBody>
      </p:sp>
      <p:sp>
        <p:nvSpPr>
          <p:cNvPr id="5" name="Footer Placeholder 17"/>
          <p:cNvSpPr>
            <a:spLocks noGrp="1"/>
          </p:cNvSpPr>
          <p:nvPr>
            <p:ph type="ftr" sz="quarter" idx="11"/>
          </p:nvPr>
        </p:nvSpPr>
        <p:spPr/>
        <p:txBody>
          <a:bodyPr/>
          <a:lstStyle>
            <a:lvl1pPr>
              <a:defRPr/>
            </a:lvl1pPr>
          </a:lstStyle>
          <a:p>
            <a:pPr>
              <a:defRPr/>
            </a:pPr>
            <a:endParaRPr lang="lt-LT"/>
          </a:p>
        </p:txBody>
      </p:sp>
      <p:sp>
        <p:nvSpPr>
          <p:cNvPr id="6" name="Slide Number Placeholder 4"/>
          <p:cNvSpPr>
            <a:spLocks noGrp="1"/>
          </p:cNvSpPr>
          <p:nvPr>
            <p:ph type="sldNum" sz="quarter" idx="12"/>
          </p:nvPr>
        </p:nvSpPr>
        <p:spPr/>
        <p:txBody>
          <a:bodyPr/>
          <a:lstStyle>
            <a:lvl1pPr>
              <a:defRPr/>
            </a:lvl1pPr>
          </a:lstStyle>
          <a:p>
            <a:pPr>
              <a:defRPr/>
            </a:pPr>
            <a:fld id="{A5313874-F627-4C1D-917A-8EB868B55212}" type="slidenum">
              <a:rPr lang="lt-L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24"/>
          <p:cNvSpPr>
            <a:spLocks noGrp="1"/>
          </p:cNvSpPr>
          <p:nvPr>
            <p:ph type="dt" sz="half" idx="10"/>
          </p:nvPr>
        </p:nvSpPr>
        <p:spPr/>
        <p:txBody>
          <a:bodyPr/>
          <a:lstStyle>
            <a:lvl1pPr>
              <a:defRPr/>
            </a:lvl1pPr>
          </a:lstStyle>
          <a:p>
            <a:pPr>
              <a:defRPr/>
            </a:pPr>
            <a:fld id="{7D10FA70-8AC9-472D-BF63-664A60182BED}" type="datetimeFigureOut">
              <a:rPr lang="lt-LT"/>
            </a:fld>
            <a:endParaRPr lang="lt-LT"/>
          </a:p>
        </p:txBody>
      </p:sp>
      <p:sp>
        <p:nvSpPr>
          <p:cNvPr id="5" name="Footer Placeholder 17"/>
          <p:cNvSpPr>
            <a:spLocks noGrp="1"/>
          </p:cNvSpPr>
          <p:nvPr>
            <p:ph type="ftr" sz="quarter" idx="11"/>
          </p:nvPr>
        </p:nvSpPr>
        <p:spPr/>
        <p:txBody>
          <a:bodyPr/>
          <a:lstStyle>
            <a:lvl1pPr>
              <a:defRPr/>
            </a:lvl1pPr>
          </a:lstStyle>
          <a:p>
            <a:pPr>
              <a:defRPr/>
            </a:pPr>
            <a:endParaRPr lang="lt-LT"/>
          </a:p>
        </p:txBody>
      </p:sp>
      <p:sp>
        <p:nvSpPr>
          <p:cNvPr id="6" name="Slide Number Placeholder 4"/>
          <p:cNvSpPr>
            <a:spLocks noGrp="1"/>
          </p:cNvSpPr>
          <p:nvPr>
            <p:ph type="sldNum" sz="quarter" idx="12"/>
          </p:nvPr>
        </p:nvSpPr>
        <p:spPr/>
        <p:txBody>
          <a:bodyPr/>
          <a:lstStyle>
            <a:lvl1pPr>
              <a:defRPr/>
            </a:lvl1pPr>
          </a:lstStyle>
          <a:p>
            <a:pPr>
              <a:defRPr/>
            </a:pPr>
            <a:fld id="{2EC95CE8-2792-4A12-9B8E-B380A57E8775}" type="slidenum">
              <a:rPr lang="lt-L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4" name="Rounded Rectangle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lstStyle>
          <a:p>
            <a:r>
              <a:rPr lang="en-US"/>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830"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6" name="Date Placeholder 3"/>
          <p:cNvSpPr>
            <a:spLocks noGrp="1"/>
          </p:cNvSpPr>
          <p:nvPr>
            <p:ph type="dt" sz="half" idx="10"/>
          </p:nvPr>
        </p:nvSpPr>
        <p:spPr/>
        <p:txBody>
          <a:bodyPr/>
          <a:lstStyle>
            <a:lvl1pPr>
              <a:defRPr/>
            </a:lvl1pPr>
          </a:lstStyle>
          <a:p>
            <a:pPr>
              <a:defRPr/>
            </a:pPr>
            <a:fld id="{5C668A0A-A3B7-4E72-B3A9-5BBFD087D52D}" type="datetimeFigureOut">
              <a:rPr lang="lt-LT"/>
            </a:fld>
            <a:endParaRPr lang="lt-LT"/>
          </a:p>
        </p:txBody>
      </p:sp>
      <p:sp>
        <p:nvSpPr>
          <p:cNvPr id="7" name="Footer Placeholder 4"/>
          <p:cNvSpPr>
            <a:spLocks noGrp="1"/>
          </p:cNvSpPr>
          <p:nvPr>
            <p:ph type="ftr" sz="quarter" idx="11"/>
          </p:nvPr>
        </p:nvSpPr>
        <p:spPr/>
        <p:txBody>
          <a:bodyPr/>
          <a:lstStyle>
            <a:lvl1pPr>
              <a:defRPr/>
            </a:lvl1pPr>
          </a:lstStyle>
          <a:p>
            <a:pPr>
              <a:defRPr/>
            </a:pPr>
            <a:endParaRPr lang="lt-LT"/>
          </a:p>
        </p:txBody>
      </p:sp>
      <p:sp>
        <p:nvSpPr>
          <p:cNvPr id="8" name="Slide Number Placeholder 5"/>
          <p:cNvSpPr>
            <a:spLocks noGrp="1"/>
          </p:cNvSpPr>
          <p:nvPr>
            <p:ph type="sldNum" sz="quarter" idx="12"/>
          </p:nvPr>
        </p:nvSpPr>
        <p:spPr/>
        <p:txBody>
          <a:bodyPr/>
          <a:lstStyle>
            <a:lvl1pPr>
              <a:defRPr/>
            </a:lvl1pPr>
          </a:lstStyle>
          <a:p>
            <a:pPr>
              <a:defRPr/>
            </a:pPr>
            <a:fld id="{B4351EC2-A1E3-426A-BAB5-FC9DBC5CA04D}" type="slidenum">
              <a:rPr lang="lt-L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24"/>
          <p:cNvSpPr>
            <a:spLocks noGrp="1"/>
          </p:cNvSpPr>
          <p:nvPr>
            <p:ph type="dt" sz="half" idx="10"/>
          </p:nvPr>
        </p:nvSpPr>
        <p:spPr/>
        <p:txBody>
          <a:bodyPr/>
          <a:lstStyle>
            <a:lvl1pPr>
              <a:defRPr/>
            </a:lvl1pPr>
          </a:lstStyle>
          <a:p>
            <a:pPr>
              <a:defRPr/>
            </a:pPr>
            <a:fld id="{4535CD65-D6F0-403A-9A37-9B506531BE61}" type="datetimeFigureOut">
              <a:rPr lang="lt-LT"/>
            </a:fld>
            <a:endParaRPr lang="lt-LT"/>
          </a:p>
        </p:txBody>
      </p:sp>
      <p:sp>
        <p:nvSpPr>
          <p:cNvPr id="6" name="Footer Placeholder 17"/>
          <p:cNvSpPr>
            <a:spLocks noGrp="1"/>
          </p:cNvSpPr>
          <p:nvPr>
            <p:ph type="ftr" sz="quarter" idx="11"/>
          </p:nvPr>
        </p:nvSpPr>
        <p:spPr/>
        <p:txBody>
          <a:bodyPr/>
          <a:lstStyle>
            <a:lvl1pPr>
              <a:defRPr/>
            </a:lvl1pPr>
          </a:lstStyle>
          <a:p>
            <a:pPr>
              <a:defRPr/>
            </a:pPr>
            <a:endParaRPr lang="lt-LT"/>
          </a:p>
        </p:txBody>
      </p:sp>
      <p:sp>
        <p:nvSpPr>
          <p:cNvPr id="7" name="Slide Number Placeholder 4"/>
          <p:cNvSpPr>
            <a:spLocks noGrp="1"/>
          </p:cNvSpPr>
          <p:nvPr>
            <p:ph type="sldNum" sz="quarter" idx="12"/>
          </p:nvPr>
        </p:nvSpPr>
        <p:spPr/>
        <p:txBody>
          <a:bodyPr/>
          <a:lstStyle>
            <a:lvl1pPr>
              <a:defRPr/>
            </a:lvl1pPr>
          </a:lstStyle>
          <a:p>
            <a:pPr>
              <a:defRPr/>
            </a:pPr>
            <a:fld id="{8F58F3D8-E7C9-484D-B2BF-ED2400E977EB}" type="slidenum">
              <a:rPr lang="lt-L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lstStyle>
          <a:p>
            <a:r>
              <a:rPr lang="en-US"/>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24"/>
          <p:cNvSpPr>
            <a:spLocks noGrp="1"/>
          </p:cNvSpPr>
          <p:nvPr>
            <p:ph type="dt" sz="half" idx="10"/>
          </p:nvPr>
        </p:nvSpPr>
        <p:spPr/>
        <p:txBody>
          <a:bodyPr/>
          <a:lstStyle>
            <a:lvl1pPr>
              <a:defRPr/>
            </a:lvl1pPr>
          </a:lstStyle>
          <a:p>
            <a:pPr>
              <a:defRPr/>
            </a:pPr>
            <a:fld id="{B5755CF5-E8E1-4517-BE19-C8CAE0E22A66}" type="datetimeFigureOut">
              <a:rPr lang="lt-LT"/>
            </a:fld>
            <a:endParaRPr lang="lt-LT"/>
          </a:p>
        </p:txBody>
      </p:sp>
      <p:sp>
        <p:nvSpPr>
          <p:cNvPr id="8" name="Footer Placeholder 17"/>
          <p:cNvSpPr>
            <a:spLocks noGrp="1"/>
          </p:cNvSpPr>
          <p:nvPr>
            <p:ph type="ftr" sz="quarter" idx="11"/>
          </p:nvPr>
        </p:nvSpPr>
        <p:spPr/>
        <p:txBody>
          <a:bodyPr/>
          <a:lstStyle>
            <a:lvl1pPr>
              <a:defRPr/>
            </a:lvl1pPr>
          </a:lstStyle>
          <a:p>
            <a:pPr>
              <a:defRPr/>
            </a:pPr>
            <a:endParaRPr lang="lt-LT"/>
          </a:p>
        </p:txBody>
      </p:sp>
      <p:sp>
        <p:nvSpPr>
          <p:cNvPr id="9" name="Slide Number Placeholder 4"/>
          <p:cNvSpPr>
            <a:spLocks noGrp="1"/>
          </p:cNvSpPr>
          <p:nvPr>
            <p:ph type="sldNum" sz="quarter" idx="12"/>
          </p:nvPr>
        </p:nvSpPr>
        <p:spPr/>
        <p:txBody>
          <a:bodyPr/>
          <a:lstStyle>
            <a:lvl1pPr>
              <a:defRPr/>
            </a:lvl1pPr>
          </a:lstStyle>
          <a:p>
            <a:pPr>
              <a:defRPr/>
            </a:pPr>
            <a:fld id="{F4F76D4C-3546-42F3-ABA7-9A4B2FAF2488}" type="slidenum">
              <a:rPr lang="lt-L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7573550B-BC42-4FC9-AEFD-64703F091646}" type="datetimeFigureOut">
              <a:rPr lang="lt-LT"/>
            </a:fld>
            <a:endParaRPr lang="lt-LT"/>
          </a:p>
        </p:txBody>
      </p:sp>
      <p:sp>
        <p:nvSpPr>
          <p:cNvPr id="4" name="Footer Placeholder 17"/>
          <p:cNvSpPr>
            <a:spLocks noGrp="1"/>
          </p:cNvSpPr>
          <p:nvPr>
            <p:ph type="ftr" sz="quarter" idx="11"/>
          </p:nvPr>
        </p:nvSpPr>
        <p:spPr/>
        <p:txBody>
          <a:bodyPr/>
          <a:lstStyle>
            <a:lvl1pPr>
              <a:defRPr/>
            </a:lvl1pPr>
          </a:lstStyle>
          <a:p>
            <a:pPr>
              <a:defRPr/>
            </a:pPr>
            <a:endParaRPr lang="lt-LT"/>
          </a:p>
        </p:txBody>
      </p:sp>
      <p:sp>
        <p:nvSpPr>
          <p:cNvPr id="5" name="Slide Number Placeholder 4"/>
          <p:cNvSpPr>
            <a:spLocks noGrp="1"/>
          </p:cNvSpPr>
          <p:nvPr>
            <p:ph type="sldNum" sz="quarter" idx="12"/>
          </p:nvPr>
        </p:nvSpPr>
        <p:spPr/>
        <p:txBody>
          <a:bodyPr/>
          <a:lstStyle>
            <a:lvl1pPr>
              <a:defRPr/>
            </a:lvl1pPr>
          </a:lstStyle>
          <a:p>
            <a:pPr>
              <a:defRPr/>
            </a:pPr>
            <a:fld id="{EDE3430F-30B6-4A26-9476-5A757F36EEA8}" type="slidenum">
              <a:rPr lang="lt-L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505FAE96-B7ED-4370-9DDC-98EB3733B5BD}" type="datetimeFigureOut">
              <a:rPr lang="lt-LT"/>
            </a:fld>
            <a:endParaRPr lang="lt-LT"/>
          </a:p>
        </p:txBody>
      </p:sp>
      <p:sp>
        <p:nvSpPr>
          <p:cNvPr id="4" name="Footer Placeholder 2"/>
          <p:cNvSpPr>
            <a:spLocks noGrp="1"/>
          </p:cNvSpPr>
          <p:nvPr>
            <p:ph type="ftr" sz="quarter" idx="11"/>
          </p:nvPr>
        </p:nvSpPr>
        <p:spPr/>
        <p:txBody>
          <a:bodyPr/>
          <a:lstStyle>
            <a:lvl1pPr>
              <a:defRPr/>
            </a:lvl1pPr>
          </a:lstStyle>
          <a:p>
            <a:pPr>
              <a:defRPr/>
            </a:pPr>
            <a:endParaRPr lang="lt-LT"/>
          </a:p>
        </p:txBody>
      </p:sp>
      <p:sp>
        <p:nvSpPr>
          <p:cNvPr id="5" name="Slide Number Placeholder 3"/>
          <p:cNvSpPr>
            <a:spLocks noGrp="1"/>
          </p:cNvSpPr>
          <p:nvPr>
            <p:ph type="sldNum" sz="quarter" idx="12"/>
          </p:nvPr>
        </p:nvSpPr>
        <p:spPr/>
        <p:txBody>
          <a:bodyPr/>
          <a:lstStyle>
            <a:lvl1pPr>
              <a:defRPr/>
            </a:lvl1pPr>
          </a:lstStyle>
          <a:p>
            <a:pPr>
              <a:defRPr/>
            </a:pPr>
            <a:fld id="{C5C950FC-AE61-4FEF-8B05-3DBA9B719BDB}" type="slidenum">
              <a:rPr lang="lt-L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415" marR="18415"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24"/>
          <p:cNvSpPr>
            <a:spLocks noGrp="1"/>
          </p:cNvSpPr>
          <p:nvPr>
            <p:ph type="dt" sz="half" idx="10"/>
          </p:nvPr>
        </p:nvSpPr>
        <p:spPr/>
        <p:txBody>
          <a:bodyPr/>
          <a:lstStyle>
            <a:lvl1pPr>
              <a:defRPr/>
            </a:lvl1pPr>
          </a:lstStyle>
          <a:p>
            <a:pPr>
              <a:defRPr/>
            </a:pPr>
            <a:fld id="{9FBB7290-A58B-44C4-BD18-6114D88500F6}" type="datetimeFigureOut">
              <a:rPr lang="lt-LT"/>
            </a:fld>
            <a:endParaRPr lang="lt-LT"/>
          </a:p>
        </p:txBody>
      </p:sp>
      <p:sp>
        <p:nvSpPr>
          <p:cNvPr id="6" name="Footer Placeholder 17"/>
          <p:cNvSpPr>
            <a:spLocks noGrp="1"/>
          </p:cNvSpPr>
          <p:nvPr>
            <p:ph type="ftr" sz="quarter" idx="11"/>
          </p:nvPr>
        </p:nvSpPr>
        <p:spPr/>
        <p:txBody>
          <a:bodyPr/>
          <a:lstStyle>
            <a:lvl1pPr>
              <a:defRPr/>
            </a:lvl1pPr>
          </a:lstStyle>
          <a:p>
            <a:pPr>
              <a:defRPr/>
            </a:pPr>
            <a:endParaRPr lang="lt-LT"/>
          </a:p>
        </p:txBody>
      </p:sp>
      <p:sp>
        <p:nvSpPr>
          <p:cNvPr id="7" name="Slide Number Placeholder 4"/>
          <p:cNvSpPr>
            <a:spLocks noGrp="1"/>
          </p:cNvSpPr>
          <p:nvPr>
            <p:ph type="sldNum" sz="quarter" idx="12"/>
          </p:nvPr>
        </p:nvSpPr>
        <p:spPr/>
        <p:txBody>
          <a:bodyPr/>
          <a:lstStyle>
            <a:lvl1pPr>
              <a:defRPr/>
            </a:lvl1pPr>
          </a:lstStyle>
          <a:p>
            <a:pPr>
              <a:defRPr/>
            </a:pPr>
            <a:fld id="{C8B51683-C5AB-4C7A-838B-833EA69A1856}" type="slidenum">
              <a:rPr lang="lt-L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5"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lstStyle>
          <a:p>
            <a:pPr lvl="0"/>
            <a:r>
              <a:rPr lang="en-US" noProof="0"/>
              <a:t>Click icon to add picture</a:t>
            </a:r>
            <a:endParaRPr lang="en-US" noProof="0"/>
          </a:p>
        </p:txBody>
      </p:sp>
      <p:sp>
        <p:nvSpPr>
          <p:cNvPr id="7" name="Date Placeholder 4"/>
          <p:cNvSpPr>
            <a:spLocks noGrp="1"/>
          </p:cNvSpPr>
          <p:nvPr>
            <p:ph type="dt" sz="half" idx="10"/>
          </p:nvPr>
        </p:nvSpPr>
        <p:spPr/>
        <p:txBody>
          <a:bodyPr/>
          <a:lstStyle>
            <a:lvl1pPr>
              <a:defRPr/>
            </a:lvl1pPr>
          </a:lstStyle>
          <a:p>
            <a:pPr>
              <a:defRPr/>
            </a:pPr>
            <a:fld id="{E97B19F0-0414-4A7A-92BE-35C3E83A7D6E}" type="datetimeFigureOut">
              <a:rPr lang="lt-L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a:lvl1pPr>
          </a:lstStyle>
          <a:p>
            <a:pPr>
              <a:defRPr/>
            </a:pPr>
            <a:fld id="{222C8570-A522-45AD-BC11-7520E581765B}" type="slidenum">
              <a:rPr lang="lt-L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ln>
        </p:spPr>
        <p:txBody>
          <a:bodyPr vert="horz" wrap="square" lIns="182880" tIns="9144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fld id="{FBAEBD51-BF3C-4436-BED8-3B165AD76989}" type="datetimeFigureOut">
              <a:rPr lang="lt-LT"/>
            </a:fld>
            <a:endParaRPr lang="lt-LT"/>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endParaRPr lang="lt-LT"/>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lstStyle>
          <a:p>
            <a:pPr>
              <a:defRPr/>
            </a:pPr>
            <a:fld id="{621A7A3A-C863-42DD-A2A9-5B2EF26539E8}" type="slidenum">
              <a:rPr lang="lt-L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anose="020B0604030504040204" pitchFamily="34" charset="0"/>
        </a:defRPr>
      </a:lvl2pPr>
      <a:lvl3pPr algn="l" rtl="0" eaLnBrk="0" fontAlgn="base" hangingPunct="0">
        <a:spcBef>
          <a:spcPct val="0"/>
        </a:spcBef>
        <a:spcAft>
          <a:spcPct val="0"/>
        </a:spcAft>
        <a:defRPr sz="3600" b="1">
          <a:solidFill>
            <a:srgbClr val="FF8D3E"/>
          </a:solidFill>
          <a:latin typeface="Verdana" panose="020B0604030504040204" pitchFamily="34" charset="0"/>
        </a:defRPr>
      </a:lvl3pPr>
      <a:lvl4pPr algn="l" rtl="0" eaLnBrk="0" fontAlgn="base" hangingPunct="0">
        <a:spcBef>
          <a:spcPct val="0"/>
        </a:spcBef>
        <a:spcAft>
          <a:spcPct val="0"/>
        </a:spcAft>
        <a:defRPr sz="3600" b="1">
          <a:solidFill>
            <a:srgbClr val="FF8D3E"/>
          </a:solidFill>
          <a:latin typeface="Verdana" panose="020B0604030504040204" pitchFamily="34" charset="0"/>
        </a:defRPr>
      </a:lvl4pPr>
      <a:lvl5pPr algn="l" rtl="0" eaLnBrk="0" fontAlgn="base" hangingPunct="0">
        <a:spcBef>
          <a:spcPct val="0"/>
        </a:spcBef>
        <a:spcAft>
          <a:spcPct val="0"/>
        </a:spcAft>
        <a:defRPr sz="3600" b="1">
          <a:solidFill>
            <a:srgbClr val="FF8D3E"/>
          </a:solidFill>
          <a:latin typeface="Verdana" panose="020B0604030504040204" pitchFamily="34" charset="0"/>
        </a:defRPr>
      </a:lvl5pPr>
      <a:lvl6pPr marL="457200" algn="l" rtl="0" fontAlgn="base">
        <a:spcBef>
          <a:spcPct val="0"/>
        </a:spcBef>
        <a:spcAft>
          <a:spcPct val="0"/>
        </a:spcAft>
        <a:defRPr sz="3600" b="1">
          <a:solidFill>
            <a:srgbClr val="FF8D3E"/>
          </a:solidFill>
          <a:latin typeface="Verdana" panose="020B0604030504040204" pitchFamily="34" charset="0"/>
        </a:defRPr>
      </a:lvl6pPr>
      <a:lvl7pPr marL="914400" algn="l" rtl="0" fontAlgn="base">
        <a:spcBef>
          <a:spcPct val="0"/>
        </a:spcBef>
        <a:spcAft>
          <a:spcPct val="0"/>
        </a:spcAft>
        <a:defRPr sz="3600" b="1">
          <a:solidFill>
            <a:srgbClr val="FF8D3E"/>
          </a:solidFill>
          <a:latin typeface="Verdana" panose="020B0604030504040204" pitchFamily="34" charset="0"/>
        </a:defRPr>
      </a:lvl7pPr>
      <a:lvl8pPr marL="1371600" algn="l" rtl="0" fontAlgn="base">
        <a:spcBef>
          <a:spcPct val="0"/>
        </a:spcBef>
        <a:spcAft>
          <a:spcPct val="0"/>
        </a:spcAft>
        <a:defRPr sz="3600" b="1">
          <a:solidFill>
            <a:srgbClr val="FF8D3E"/>
          </a:solidFill>
          <a:latin typeface="Verdana" panose="020B0604030504040204" pitchFamily="34" charset="0"/>
        </a:defRPr>
      </a:lvl8pPr>
      <a:lvl9pPr marL="1828800" algn="l" rtl="0" fontAlgn="base">
        <a:spcBef>
          <a:spcPct val="0"/>
        </a:spcBef>
        <a:spcAft>
          <a:spcPct val="0"/>
        </a:spcAft>
        <a:defRPr sz="3600" b="1">
          <a:solidFill>
            <a:srgbClr val="FF8D3E"/>
          </a:solidFill>
          <a:latin typeface="Verdana" panose="020B0604030504040204" pitchFamily="34" charset="0"/>
        </a:defRPr>
      </a:lvl9pPr>
    </p:titleStyle>
    <p:bodyStyle>
      <a:lvl1pPr marL="265430" indent="-265430"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8005"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6130" indent="-182880"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4255" indent="-182880"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880"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345" indent="-182880" algn="l" rtl="0" eaLnBrk="1" latinLnBrk="0" hangingPunct="1">
        <a:spcBef>
          <a:spcPts val="250"/>
        </a:spcBef>
        <a:buClr>
          <a:schemeClr val="accent3">
            <a:tint val="85000"/>
            <a:satMod val="275000"/>
          </a:schemeClr>
        </a:buClr>
        <a:buSzPct val="100000"/>
        <a:buFont typeface="Verdana" panose="020B0604030504040204"/>
        <a:buChar char="◦"/>
        <a:defRPr kumimoji="0" sz="1700" kern="1200" baseline="0">
          <a:solidFill>
            <a:schemeClr val="tx1"/>
          </a:solidFill>
          <a:latin typeface="+mn-lt"/>
          <a:ea typeface="+mn-ea"/>
          <a:cs typeface="+mn-cs"/>
        </a:defRPr>
      </a:lvl6pPr>
      <a:lvl7pPr marL="170053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5"/>
        </a:spcBef>
        <a:buClr>
          <a:schemeClr val="accent3">
            <a:tint val="85000"/>
            <a:satMod val="275000"/>
          </a:schemeClr>
        </a:buClr>
        <a:buSzPct val="100000"/>
        <a:buFont typeface="Verdana" panose="020B0604030504040204"/>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3.emf"/><Relationship Id="rId1" Type="http://schemas.openxmlformats.org/officeDocument/2006/relationships/package" Target="../embeddings/Document1.docx"/></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cc.lnb.lt/teise-i-atvaizda-2/"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cc.lnb.lt/teise-i-atvaizda-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375"/>
            <a:ext cx="7772400" cy="2519363"/>
          </a:xfrm>
        </p:spPr>
        <p:txBody>
          <a:bodyPr>
            <a:normAutofit/>
          </a:bodyPr>
          <a:lstStyle/>
          <a:p>
            <a:pPr eaLnBrk="1" fontAlgn="auto" hangingPunct="1">
              <a:spcAft>
                <a:spcPts val="0"/>
              </a:spcAft>
              <a:defRPr/>
            </a:pPr>
            <a:r>
              <a:rPr lang="lt-LT" dirty="0">
                <a:solidFill>
                  <a:schemeClr val="accent3">
                    <a:lumMod val="75000"/>
                  </a:schemeClr>
                </a:solidFill>
                <a:latin typeface="Times New Roman" panose="02020603050405020304" pitchFamily="18" charset="0"/>
                <a:cs typeface="Times New Roman" panose="02020603050405020304" pitchFamily="18" charset="0"/>
              </a:rPr>
              <a:t>Vaizdo ir garso dokumentų perdavimas valstybės archyvams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22313" y="5013325"/>
            <a:ext cx="7772400" cy="1295400"/>
          </a:xfrm>
        </p:spPr>
        <p:txBody>
          <a:bodyPr>
            <a:normAutofit fontScale="85000" lnSpcReduction="20000"/>
          </a:bodyPr>
          <a:lstStyle/>
          <a:p>
            <a:pPr eaLnBrk="1" fontAlgn="auto" hangingPunct="1">
              <a:spcAft>
                <a:spcPts val="0"/>
              </a:spcAft>
              <a:buFont typeface="Wingdings 2"/>
              <a:buNone/>
              <a:defRPr/>
            </a:pPr>
            <a:r>
              <a:rPr lang="lt-LT" dirty="0">
                <a:solidFill>
                  <a:schemeClr val="accent3">
                    <a:lumMod val="75000"/>
                  </a:schemeClr>
                </a:solidFill>
                <a:latin typeface="Times New Roman" panose="02020603050405020304" pitchFamily="18" charset="0"/>
                <a:cs typeface="Times New Roman" panose="02020603050405020304" pitchFamily="18" charset="0"/>
              </a:rPr>
              <a:t>Lietuvos centrinis valstybės archyvas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r>
              <a:rPr lang="lt-LT" dirty="0">
                <a:solidFill>
                  <a:schemeClr val="accent3">
                    <a:lumMod val="75000"/>
                  </a:schemeClr>
                </a:solidFill>
                <a:latin typeface="Times New Roman" panose="02020603050405020304" pitchFamily="18" charset="0"/>
                <a:cs typeface="Times New Roman" panose="02020603050405020304" pitchFamily="18" charset="0"/>
              </a:rPr>
              <a:t>Fotodokumentų skyriaus vedėja</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r>
              <a:rPr lang="lt-LT" dirty="0">
                <a:solidFill>
                  <a:schemeClr val="accent3">
                    <a:lumMod val="75000"/>
                  </a:schemeClr>
                </a:solidFill>
                <a:latin typeface="Times New Roman" panose="02020603050405020304" pitchFamily="18" charset="0"/>
                <a:cs typeface="Times New Roman" panose="02020603050405020304" pitchFamily="18" charset="0"/>
              </a:rPr>
              <a:t> Inga Vizgirdienė</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r>
              <a:rPr lang="lt-LT" dirty="0">
                <a:solidFill>
                  <a:schemeClr val="accent3">
                    <a:lumMod val="75000"/>
                  </a:schemeClr>
                </a:solidFill>
                <a:latin typeface="Times New Roman" panose="02020603050405020304" pitchFamily="18" charset="0"/>
                <a:cs typeface="Times New Roman" panose="02020603050405020304" pitchFamily="18" charset="0"/>
              </a:rPr>
              <a:t>2018-02-28, Vilnius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2"/>
              <a:buNone/>
              <a:defRPr/>
            </a:pPr>
            <a:endParaRPr lang="lt-LT" dirty="0"/>
          </a:p>
        </p:txBody>
      </p:sp>
      <p:pic>
        <p:nvPicPr>
          <p:cNvPr id="6" name="Paveikslėlis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0232" y="3717032"/>
            <a:ext cx="1728192" cy="86144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503238" y="5589240"/>
            <a:ext cx="8183562" cy="738535"/>
          </a:xfrm>
        </p:spPr>
        <p:txBody>
          <a:bodyPr wrap="square" lIns="91440" tIns="45720" rIns="91440" bIns="45720" numCol="1" anchorCtr="0" compatLnSpc="1">
            <a:noAutofit/>
          </a:bodyPr>
          <a:lstStyle/>
          <a:p>
            <a:pPr eaLnBrk="1" hangingPunct="1">
              <a:defRPr/>
            </a:pPr>
            <a:r>
              <a:rPr lang="lt-LT"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Audiovizualiniai ir fotografijos kūriniai</a:t>
            </a:r>
            <a:endParaRPr lang="lt-LT"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Rectangle 3"/>
          <p:cNvSpPr>
            <a:spLocks noGrp="1"/>
          </p:cNvSpPr>
          <p:nvPr>
            <p:ph type="body" idx="1"/>
          </p:nvPr>
        </p:nvSpPr>
        <p:spPr>
          <a:xfrm>
            <a:off x="503238" y="530225"/>
            <a:ext cx="8183562" cy="4842991"/>
          </a:xfrm>
        </p:spPr>
        <p:txBody>
          <a:bodyPr/>
          <a:lstStyle/>
          <a:p>
            <a:pPr algn="ctr" eaLnBrk="1" hangingPunct="1">
              <a:lnSpc>
                <a:spcPct val="80000"/>
              </a:lnSpc>
              <a:buNone/>
            </a:pPr>
            <a:r>
              <a:rPr lang="lt-LT" sz="3600" b="1" dirty="0">
                <a:solidFill>
                  <a:schemeClr val="accent3">
                    <a:lumMod val="75000"/>
                  </a:schemeClr>
                </a:solidFill>
                <a:latin typeface="Times New Roman" panose="02020603050405020304" pitchFamily="18" charset="0"/>
              </a:rPr>
              <a:t>Sprendimai</a:t>
            </a:r>
            <a:endParaRPr lang="lt-LT" sz="3600" b="1" dirty="0">
              <a:solidFill>
                <a:schemeClr val="accent3">
                  <a:lumMod val="75000"/>
                </a:schemeClr>
              </a:solidFill>
              <a:latin typeface="Times New Roman" panose="02020603050405020304" pitchFamily="18" charset="0"/>
            </a:endParaRPr>
          </a:p>
          <a:p>
            <a:pPr eaLnBrk="1" hangingPunct="1">
              <a:lnSpc>
                <a:spcPct val="80000"/>
              </a:lnSpc>
              <a:buFont typeface="Wingdings 2" pitchFamily="18" charset="2"/>
              <a:buNone/>
            </a:pPr>
            <a:endParaRPr lang="lt-LT" sz="800" dirty="0">
              <a:latin typeface="Times New Roman" panose="02020603050405020304" pitchFamily="18" charset="0"/>
            </a:endParaRPr>
          </a:p>
          <a:p>
            <a:pPr eaLnBrk="1" hangingPunct="1">
              <a:lnSpc>
                <a:spcPct val="80000"/>
              </a:lnSpc>
              <a:buFont typeface="Wingdings 2" pitchFamily="18" charset="2"/>
              <a:buNone/>
            </a:pPr>
            <a:endParaRPr lang="lt-LT" sz="800" dirty="0">
              <a:latin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rPr>
              <a:t>1. Įtraukti į pareigybės aprašymą autoriaus išimtinių turtinių teisių į kūrinį perdavimo įstaigai nuostatą :</a:t>
            </a:r>
            <a:endParaRPr lang="lt-LT" sz="2000" dirty="0">
              <a:latin typeface="Times New Roman" panose="02020603050405020304" pitchFamily="18" charset="0"/>
            </a:endParaRPr>
          </a:p>
          <a:p>
            <a:pPr marL="0" indent="0" eaLnBrk="1" hangingPunct="1">
              <a:lnSpc>
                <a:spcPct val="80000"/>
              </a:lnSpc>
              <a:buNone/>
            </a:pPr>
            <a:endParaRPr lang="lt-LT" sz="2000" dirty="0">
              <a:latin typeface="Times New Roman" panose="02020603050405020304" pitchFamily="18" charset="0"/>
            </a:endParaRPr>
          </a:p>
          <a:p>
            <a:pPr lvl="1" eaLnBrk="1" hangingPunct="1">
              <a:lnSpc>
                <a:spcPct val="80000"/>
              </a:lnSpc>
              <a:buClr>
                <a:schemeClr val="accent3">
                  <a:lumMod val="75000"/>
                </a:schemeClr>
              </a:buClr>
            </a:pPr>
            <a:r>
              <a:rPr lang="lt-LT" sz="2000" dirty="0">
                <a:latin typeface="Times New Roman" panose="02020603050405020304" pitchFamily="18" charset="0"/>
              </a:rPr>
              <a:t>1.1. </a:t>
            </a:r>
            <a:r>
              <a:rPr lang="lt-LT" sz="2000" b="1" i="1" dirty="0">
                <a:solidFill>
                  <a:schemeClr val="accent3">
                    <a:lumMod val="75000"/>
                  </a:schemeClr>
                </a:solidFill>
                <a:latin typeface="Times New Roman" panose="02020603050405020304" pitchFamily="18" charset="0"/>
              </a:rPr>
              <a:t>Darbuotojo funkcijose </a:t>
            </a:r>
            <a:r>
              <a:rPr lang="lt-LT" sz="2000" dirty="0">
                <a:latin typeface="Times New Roman" panose="02020603050405020304" pitchFamily="18" charset="0"/>
              </a:rPr>
              <a:t>numatant kurti vaizdo ir garso dokumentus pagal įstaigos veiklos planą ir poreikį.</a:t>
            </a:r>
            <a:endParaRPr lang="lt-LT" sz="2000" dirty="0">
              <a:latin typeface="Times New Roman" panose="02020603050405020304" pitchFamily="18" charset="0"/>
            </a:endParaRPr>
          </a:p>
          <a:p>
            <a:pPr lvl="1" eaLnBrk="1" hangingPunct="1">
              <a:lnSpc>
                <a:spcPct val="80000"/>
              </a:lnSpc>
            </a:pPr>
            <a:endParaRPr lang="lt-LT" sz="2000" dirty="0">
              <a:latin typeface="Times New Roman" panose="02020603050405020304" pitchFamily="18" charset="0"/>
            </a:endParaRPr>
          </a:p>
          <a:p>
            <a:pPr lvl="1" eaLnBrk="1" hangingPunct="1">
              <a:lnSpc>
                <a:spcPct val="80000"/>
              </a:lnSpc>
              <a:buClr>
                <a:schemeClr val="accent3">
                  <a:lumMod val="75000"/>
                </a:schemeClr>
              </a:buClr>
            </a:pPr>
            <a:r>
              <a:rPr lang="lt-LT" sz="2000" dirty="0">
                <a:latin typeface="Times New Roman" panose="02020603050405020304" pitchFamily="18" charset="0"/>
              </a:rPr>
              <a:t>1.2. </a:t>
            </a:r>
            <a:r>
              <a:rPr lang="lt-LT" sz="2000" b="1" i="1" dirty="0">
                <a:solidFill>
                  <a:schemeClr val="accent3">
                    <a:lumMod val="75000"/>
                  </a:schemeClr>
                </a:solidFill>
                <a:latin typeface="Times New Roman" panose="02020603050405020304" pitchFamily="18" charset="0"/>
              </a:rPr>
              <a:t>Atsakomybėje</a:t>
            </a:r>
            <a:r>
              <a:rPr lang="lt-LT" sz="2000" dirty="0">
                <a:latin typeface="Times New Roman" panose="02020603050405020304" pitchFamily="18" charset="0"/>
              </a:rPr>
              <a:t> įtvirtinant, kad sukurtų kūrinių autorių išimtinės turtinės teisės, atsižvelgiant į LR ATGTĮ 15 straipsnį, priklauso įstaigai visą turtinių teisių galiojimo laikotarpį, neribojant teritorijos.</a:t>
            </a:r>
            <a:endParaRPr lang="lt-LT" sz="2000" dirty="0">
              <a:latin typeface="Times New Roman" panose="02020603050405020304" pitchFamily="18" charset="0"/>
            </a:endParaRPr>
          </a:p>
          <a:p>
            <a:pPr lvl="1" eaLnBrk="1" hangingPunct="1">
              <a:lnSpc>
                <a:spcPct val="80000"/>
              </a:lnSpc>
            </a:pPr>
            <a:endParaRPr lang="lt-LT" sz="2000" dirty="0">
              <a:latin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rPr>
              <a:t>2. Metų pabaigoje, sudarius atrinktų vaizdo ir garso dokumentų apyrašą, su jų autoriumi ar autoriais sudaryti </a:t>
            </a:r>
            <a:r>
              <a:rPr lang="lt-LT" sz="2000" b="1" i="1" dirty="0">
                <a:solidFill>
                  <a:schemeClr val="accent3">
                    <a:lumMod val="75000"/>
                  </a:schemeClr>
                </a:solidFill>
                <a:latin typeface="Times New Roman" panose="02020603050405020304" pitchFamily="18" charset="0"/>
              </a:rPr>
              <a:t>d</a:t>
            </a:r>
            <a:r>
              <a:rPr lang="lt-LT" sz="2000" b="1" i="1" dirty="0">
                <a:solidFill>
                  <a:schemeClr val="accent3">
                    <a:lumMod val="75000"/>
                  </a:schemeClr>
                </a:solidFill>
                <a:latin typeface="Times New Roman" panose="02020603050405020304" pitchFamily="18" charset="0"/>
                <a:cs typeface="Times New Roman" panose="02020603050405020304" pitchFamily="18" charset="0"/>
              </a:rPr>
              <a:t>višalę sutartį numatančią autoriaus išimtinių </a:t>
            </a:r>
            <a:r>
              <a:rPr lang="lt-LT" sz="2000" b="1" i="1" dirty="0">
                <a:solidFill>
                  <a:schemeClr val="accent3">
                    <a:lumMod val="75000"/>
                  </a:schemeClr>
                </a:solidFill>
                <a:latin typeface="Times New Roman" panose="02020603050405020304" pitchFamily="18" charset="0"/>
              </a:rPr>
              <a:t>turtinių </a:t>
            </a:r>
            <a:r>
              <a:rPr lang="lt-LT" sz="2000" b="1" i="1" dirty="0">
                <a:solidFill>
                  <a:schemeClr val="accent3">
                    <a:lumMod val="75000"/>
                  </a:schemeClr>
                </a:solidFill>
                <a:latin typeface="Times New Roman" panose="02020603050405020304" pitchFamily="18" charset="0"/>
                <a:cs typeface="Times New Roman" panose="02020603050405020304" pitchFamily="18" charset="0"/>
              </a:rPr>
              <a:t>teisių perdavimą įstaigai</a:t>
            </a:r>
            <a:r>
              <a:rPr lang="lt-LT" sz="2000" dirty="0">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rPr>
              <a:t>atsižvelgiant į </a:t>
            </a:r>
            <a:r>
              <a:rPr lang="lt-LT" sz="2000" dirty="0">
                <a:latin typeface="Times New Roman" panose="02020603050405020304" pitchFamily="18" charset="0"/>
                <a:cs typeface="Times New Roman" panose="02020603050405020304" pitchFamily="18" charset="0"/>
              </a:rPr>
              <a:t>LR ATGTĮ 15 straipsnį ir apyrašą pridėti kaip priedą prie sutarties. </a:t>
            </a:r>
            <a:endParaRPr lang="lt-LT" sz="2000" dirty="0">
              <a:latin typeface="Times New Roman" panose="02020603050405020304" pitchFamily="18" charset="0"/>
              <a:cs typeface="Times New Roman" panose="02020603050405020304" pitchFamily="18" charset="0"/>
            </a:endParaRPr>
          </a:p>
          <a:p>
            <a:pPr marL="0" indent="0" eaLnBrk="1" hangingPunct="1">
              <a:lnSpc>
                <a:spcPct val="80000"/>
              </a:lnSpc>
              <a:buNone/>
            </a:pPr>
            <a:endParaRPr lang="lt-LT" sz="2400" dirty="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503238" y="5445224"/>
            <a:ext cx="8183562" cy="792088"/>
          </a:xfrm>
        </p:spPr>
        <p:txBody>
          <a:bodyPr wrap="square" lIns="91440" tIns="45720" rIns="91440" bIns="45720" numCol="1" anchorCtr="0" compatLnSpc="1">
            <a:normAutofit/>
          </a:bodyPr>
          <a:lstStyle/>
          <a:p>
            <a:pPr eaLnBrk="1" hangingPunct="1">
              <a:defRPr/>
            </a:pP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atranka</a:t>
            </a:r>
            <a:endPar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410" name="Rectangle 3"/>
          <p:cNvSpPr>
            <a:spLocks noGrp="1"/>
          </p:cNvSpPr>
          <p:nvPr>
            <p:ph type="body" idx="1"/>
          </p:nvPr>
        </p:nvSpPr>
        <p:spPr>
          <a:xfrm>
            <a:off x="503238" y="530225"/>
            <a:ext cx="8183562" cy="4914999"/>
          </a:xfrm>
        </p:spPr>
        <p:txBody>
          <a:bodyPr/>
          <a:lstStyle/>
          <a:p>
            <a:pPr algn="ctr" eaLnBrk="1" hangingPunct="1">
              <a:buNone/>
            </a:pPr>
            <a:r>
              <a:rPr lang="lt-LT" b="1" dirty="0">
                <a:solidFill>
                  <a:schemeClr val="accent3">
                    <a:lumMod val="75000"/>
                  </a:schemeClr>
                </a:solidFill>
                <a:latin typeface="Times New Roman" panose="02020603050405020304" pitchFamily="18" charset="0"/>
              </a:rPr>
              <a:t>Audiovizualinių ir fotografijos kūrinių tipai</a:t>
            </a:r>
            <a:endParaRPr lang="lt-LT" b="1" dirty="0">
              <a:solidFill>
                <a:schemeClr val="accent3">
                  <a:lumMod val="75000"/>
                </a:schemeClr>
              </a:solidFill>
              <a:latin typeface="Times New Roman" panose="02020603050405020304" pitchFamily="18" charset="0"/>
            </a:endParaRPr>
          </a:p>
          <a:p>
            <a:pPr algn="ctr" eaLnBrk="1" hangingPunct="1">
              <a:buNone/>
            </a:pPr>
            <a:endParaRPr lang="lt-LT" sz="800" b="1" dirty="0">
              <a:solidFill>
                <a:schemeClr val="accent1"/>
              </a:solidFill>
              <a:latin typeface="Times New Roman" panose="02020603050405020304" pitchFamily="18" charset="0"/>
            </a:endParaRPr>
          </a:p>
          <a:p>
            <a:pPr algn="ctr" eaLnBrk="1" hangingPunct="1">
              <a:buNone/>
            </a:pPr>
            <a:endParaRPr lang="lt-LT" sz="800" b="1" dirty="0">
              <a:solidFill>
                <a:schemeClr val="accent1"/>
              </a:solidFill>
              <a:latin typeface="Times New Roman" panose="02020603050405020304" pitchFamily="18" charset="0"/>
            </a:endParaRPr>
          </a:p>
          <a:p>
            <a:pPr algn="just" eaLnBrk="1" hangingPunct="1">
              <a:buClr>
                <a:schemeClr val="accent3">
                  <a:lumMod val="75000"/>
                </a:schemeClr>
              </a:buClr>
            </a:pPr>
            <a:r>
              <a:rPr lang="lt-LT" sz="2400" b="1" i="1" dirty="0">
                <a:solidFill>
                  <a:schemeClr val="accent3">
                    <a:lumMod val="75000"/>
                  </a:schemeClr>
                </a:solidFill>
                <a:latin typeface="Times New Roman" panose="02020603050405020304" pitchFamily="18" charset="0"/>
              </a:rPr>
              <a:t>Analoginiai</a:t>
            </a:r>
            <a:r>
              <a:rPr lang="lt-LT" sz="2400" dirty="0">
                <a:latin typeface="Times New Roman" panose="02020603050405020304" pitchFamily="18" charset="0"/>
              </a:rPr>
              <a:t>– vaizdo ir garso dokumentai įrašomi į analoginę laikmeną ir atkuriami naudojant visas įmanomas tradicines analogines vaizdo ir garso įrašų sistemas. (Magnetinės garso ir videojuostos, kino juostos, fotonegatyvai). </a:t>
            </a:r>
            <a:endParaRPr lang="lt-LT" sz="2400" dirty="0">
              <a:latin typeface="Times New Roman" panose="02020603050405020304" pitchFamily="18" charset="0"/>
            </a:endParaRPr>
          </a:p>
          <a:p>
            <a:pPr marL="0" indent="0" algn="just" eaLnBrk="1" hangingPunct="1">
              <a:buNone/>
            </a:pPr>
            <a:endParaRPr lang="lt-LT" sz="2400" dirty="0">
              <a:latin typeface="Times New Roman" panose="02020603050405020304" pitchFamily="18" charset="0"/>
            </a:endParaRPr>
          </a:p>
          <a:p>
            <a:pPr algn="just" eaLnBrk="1" hangingPunct="1">
              <a:buClr>
                <a:schemeClr val="accent3">
                  <a:lumMod val="75000"/>
                </a:schemeClr>
              </a:buClr>
            </a:pPr>
            <a:r>
              <a:rPr lang="lt-LT" sz="2400" b="1" i="1" dirty="0">
                <a:solidFill>
                  <a:schemeClr val="accent3">
                    <a:lumMod val="75000"/>
                  </a:schemeClr>
                </a:solidFill>
                <a:latin typeface="Times New Roman" panose="02020603050405020304" pitchFamily="18" charset="0"/>
              </a:rPr>
              <a:t>Skaitmeniniai</a:t>
            </a:r>
            <a:r>
              <a:rPr lang="lt-LT" sz="2400" b="1" dirty="0">
                <a:latin typeface="Times New Roman" panose="02020603050405020304" pitchFamily="18" charset="0"/>
              </a:rPr>
              <a:t> </a:t>
            </a:r>
            <a:r>
              <a:rPr lang="lt-LT" sz="2400" dirty="0">
                <a:latin typeface="Times New Roman" panose="02020603050405020304" pitchFamily="18" charset="0"/>
              </a:rPr>
              <a:t>– vaizdo ir garso dokumentai dvejetaine sistema užrašyti į skaitmeninę laikmeną ir atkuriami tam skirtomis techninėmis demonstravimo įrangos priemonėmis. (failai, skaitmeninėse juostose įrašyti įrašai).</a:t>
            </a:r>
            <a:endParaRPr lang="lt-LT" sz="2400"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1746" name="Rectangle 2"/>
          <p:cNvSpPr>
            <a:spLocks noGrp="1"/>
          </p:cNvSpPr>
          <p:nvPr>
            <p:ph type="title"/>
          </p:nvPr>
        </p:nvSpPr>
        <p:spPr bwMode="auto">
          <a:xfrm>
            <a:off x="503238" y="5517232"/>
            <a:ext cx="8183562" cy="810543"/>
          </a:xfrm>
          <a:noFill/>
        </p:spPr>
        <p:txBody>
          <a:bodyPr wrap="square" lIns="91440" tIns="45720" rIns="91440" bIns="45720" numCol="1" anchorCtr="0" compatLnSpc="1">
            <a:noAutofit/>
          </a:bodyPr>
          <a:lstStyle/>
          <a:p>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atranka</a:t>
            </a:r>
            <a:endPar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1747" name="Rectangle 3"/>
          <p:cNvSpPr>
            <a:spLocks noGrp="1"/>
          </p:cNvSpPr>
          <p:nvPr>
            <p:ph type="body" idx="1"/>
          </p:nvPr>
        </p:nvSpPr>
        <p:spPr>
          <a:xfrm>
            <a:off x="503238" y="530225"/>
            <a:ext cx="8183562" cy="4770983"/>
          </a:xfrm>
        </p:spPr>
        <p:txBody>
          <a:bodyPr/>
          <a:lstStyle/>
          <a:p>
            <a:pPr>
              <a:lnSpc>
                <a:spcPct val="80000"/>
              </a:lnSpc>
              <a:buFont typeface="Wingdings 2" pitchFamily="18" charset="2"/>
              <a:buNone/>
            </a:pPr>
            <a:endParaRPr lang="lt-LT" sz="2400" dirty="0"/>
          </a:p>
          <a:p>
            <a:pPr algn="ctr">
              <a:lnSpc>
                <a:spcPct val="80000"/>
              </a:lnSpc>
              <a:buNone/>
            </a:pPr>
            <a:r>
              <a:rPr lang="lt-LT" b="1" dirty="0">
                <a:solidFill>
                  <a:schemeClr val="accent3">
                    <a:lumMod val="75000"/>
                  </a:schemeClr>
                </a:solidFill>
                <a:latin typeface="Times New Roman" panose="02020603050405020304" pitchFamily="18" charset="0"/>
                <a:cs typeface="Times New Roman" panose="02020603050405020304" pitchFamily="18" charset="0"/>
              </a:rPr>
              <a:t>Originalumo nustatymas</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a:lnSpc>
                <a:spcPct val="80000"/>
              </a:lnSpc>
              <a:buFont typeface="Wingdings 2" pitchFamily="18" charset="2"/>
              <a:buNone/>
            </a:pPr>
            <a:endParaRPr lang="lt-LT" sz="2400" dirty="0">
              <a:latin typeface="Times New Roman" panose="02020603050405020304" pitchFamily="18" charset="0"/>
              <a:cs typeface="Times New Roman" panose="02020603050405020304" pitchFamily="18" charset="0"/>
            </a:endParaRPr>
          </a:p>
          <a:p>
            <a:pPr>
              <a:lnSpc>
                <a:spcPct val="80000"/>
              </a:lnSpc>
              <a:buFont typeface="Wingdings 2" pitchFamily="18" charset="2"/>
              <a:buNone/>
            </a:pPr>
            <a:endParaRPr lang="lt-LT" sz="2400" dirty="0">
              <a:latin typeface="Times New Roman" panose="02020603050405020304" pitchFamily="18" charset="0"/>
              <a:cs typeface="Times New Roman" panose="02020603050405020304" pitchFamily="18" charset="0"/>
            </a:endParaRPr>
          </a:p>
          <a:p>
            <a:pPr algn="just">
              <a:lnSpc>
                <a:spcPct val="80000"/>
              </a:lnSpc>
              <a:buClr>
                <a:schemeClr val="accent3">
                  <a:lumMod val="75000"/>
                </a:schemeClr>
              </a:buClr>
            </a:pPr>
            <a:r>
              <a:rPr lang="lt-LT" sz="2400" i="1" dirty="0">
                <a:solidFill>
                  <a:schemeClr val="accent3">
                    <a:lumMod val="75000"/>
                  </a:schemeClr>
                </a:solidFill>
                <a:latin typeface="Times New Roman" panose="02020603050405020304" pitchFamily="18" charset="0"/>
                <a:cs typeface="Times New Roman" panose="02020603050405020304" pitchFamily="18" charset="0"/>
              </a:rPr>
              <a:t>pirminė</a:t>
            </a:r>
            <a:r>
              <a:rPr lang="lt-LT" sz="2400" dirty="0">
                <a:latin typeface="Times New Roman" panose="02020603050405020304" pitchFamily="18" charset="0"/>
                <a:cs typeface="Times New Roman" panose="02020603050405020304" pitchFamily="18" charset="0"/>
              </a:rPr>
              <a:t> dokumento sukūrimo forma vadinama originalu, jei tai yra </a:t>
            </a:r>
            <a:r>
              <a:rPr lang="lt-LT" sz="2400" i="1" dirty="0">
                <a:solidFill>
                  <a:schemeClr val="accent3">
                    <a:lumMod val="75000"/>
                  </a:schemeClr>
                </a:solidFill>
                <a:latin typeface="Times New Roman" panose="02020603050405020304" pitchFamily="18" charset="0"/>
                <a:cs typeface="Times New Roman" panose="02020603050405020304" pitchFamily="18" charset="0"/>
              </a:rPr>
              <a:t>analoginis</a:t>
            </a:r>
            <a:r>
              <a:rPr lang="lt-LT" sz="2400" dirty="0">
                <a:latin typeface="Times New Roman" panose="02020603050405020304" pitchFamily="18" charset="0"/>
                <a:cs typeface="Times New Roman" panose="02020603050405020304" pitchFamily="18" charset="0"/>
              </a:rPr>
              <a:t> dokumentas (negatyvas, juosta-kino, garso, videojuosta). </a:t>
            </a:r>
            <a:endParaRPr lang="lt-LT" sz="2400" dirty="0">
              <a:latin typeface="Times New Roman" panose="02020603050405020304" pitchFamily="18" charset="0"/>
              <a:cs typeface="Times New Roman" panose="02020603050405020304" pitchFamily="18" charset="0"/>
            </a:endParaRPr>
          </a:p>
          <a:p>
            <a:pPr algn="just">
              <a:lnSpc>
                <a:spcPct val="80000"/>
              </a:lnSpc>
              <a:buFont typeface="Wingdings 2" pitchFamily="18" charset="2"/>
              <a:buNone/>
            </a:pPr>
            <a:endParaRPr lang="lt-LT" sz="2400" dirty="0">
              <a:latin typeface="Times New Roman" panose="02020603050405020304" pitchFamily="18" charset="0"/>
              <a:cs typeface="Times New Roman" panose="02020603050405020304" pitchFamily="18" charset="0"/>
            </a:endParaRPr>
          </a:p>
          <a:p>
            <a:pPr algn="just">
              <a:lnSpc>
                <a:spcPct val="80000"/>
              </a:lnSpc>
              <a:buClr>
                <a:schemeClr val="accent3">
                  <a:lumMod val="75000"/>
                </a:schemeClr>
              </a:buClr>
            </a:pPr>
            <a:r>
              <a:rPr lang="lt-LT" sz="2400" i="1" dirty="0">
                <a:solidFill>
                  <a:schemeClr val="accent3">
                    <a:lumMod val="75000"/>
                  </a:schemeClr>
                </a:solidFill>
                <a:latin typeface="Times New Roman" panose="02020603050405020304" pitchFamily="18" charset="0"/>
                <a:cs typeface="Times New Roman" panose="02020603050405020304" pitchFamily="18" charset="0"/>
              </a:rPr>
              <a:t>skaitmeninis</a:t>
            </a:r>
            <a:r>
              <a:rPr lang="lt-LT" sz="2400" dirty="0">
                <a:latin typeface="Times New Roman" panose="02020603050405020304" pitchFamily="18" charset="0"/>
                <a:cs typeface="Times New Roman" panose="02020603050405020304" pitchFamily="18" charset="0"/>
              </a:rPr>
              <a:t> nespaustas ar kitaip neapdorotas (</a:t>
            </a:r>
            <a:r>
              <a:rPr lang="lt-LT" sz="2400" i="1" dirty="0">
                <a:solidFill>
                  <a:schemeClr val="accent3">
                    <a:lumMod val="75000"/>
                  </a:schemeClr>
                </a:solidFill>
                <a:latin typeface="Times New Roman" panose="02020603050405020304" pitchFamily="18" charset="0"/>
                <a:cs typeface="Times New Roman" panose="02020603050405020304" pitchFamily="18" charset="0"/>
              </a:rPr>
              <a:t>neperdirbtas</a:t>
            </a:r>
            <a:r>
              <a:rPr lang="lt-LT" sz="2400" dirty="0">
                <a:latin typeface="Times New Roman" panose="02020603050405020304" pitchFamily="18" charset="0"/>
                <a:cs typeface="Times New Roman" panose="02020603050405020304" pitchFamily="18" charset="0"/>
              </a:rPr>
              <a:t>) įrašas vadinamas originalu. Kartojant skaitmeninį įrašą, bet nekeičiant jo parametrų, skaitmeninio įrašo originalumas nedingsta. (.</a:t>
            </a:r>
            <a:r>
              <a:rPr lang="lt-LT" sz="2400" dirty="0" err="1">
                <a:latin typeface="Times New Roman" panose="02020603050405020304" pitchFamily="18" charset="0"/>
                <a:cs typeface="Times New Roman" panose="02020603050405020304" pitchFamily="18" charset="0"/>
              </a:rPr>
              <a:t>raw</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tiff</a:t>
            </a:r>
            <a:r>
              <a:rPr lang="lt-LT" sz="2400" dirty="0">
                <a:latin typeface="Times New Roman" panose="02020603050405020304" pitchFamily="18" charset="0"/>
                <a:cs typeface="Times New Roman" panose="02020603050405020304" pitchFamily="18" charset="0"/>
              </a:rPr>
              <a:t>, .jpeg (?)) </a:t>
            </a:r>
            <a:endParaRPr lang="lt-LT" sz="2400" dirty="0">
              <a:latin typeface="Times New Roman" panose="02020603050405020304" pitchFamily="18" charset="0"/>
              <a:cs typeface="Times New Roman" panose="02020603050405020304" pitchFamily="18" charset="0"/>
            </a:endParaRPr>
          </a:p>
          <a:p>
            <a:pPr marL="0" indent="0">
              <a:lnSpc>
                <a:spcPct val="80000"/>
              </a:lnSpc>
              <a:buNone/>
            </a:pPr>
            <a:endParaRPr lang="lt-LT"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503238" y="5589240"/>
            <a:ext cx="8183562" cy="738535"/>
          </a:xfrm>
        </p:spPr>
        <p:txBody>
          <a:bodyPr wrap="square" lIns="91440" tIns="45720" rIns="91440" bIns="45720" numCol="1" anchorCtr="0" compatLnSpc="1">
            <a:noAutofit/>
          </a:bodyPr>
          <a:lstStyle/>
          <a:p>
            <a:pPr eaLnBrk="1" hangingPunct="1">
              <a:defRPr/>
            </a:pP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atranka</a:t>
            </a:r>
            <a:endPar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Rectangle 3"/>
          <p:cNvSpPr>
            <a:spLocks noGrp="1"/>
          </p:cNvSpPr>
          <p:nvPr>
            <p:ph type="body" idx="1"/>
          </p:nvPr>
        </p:nvSpPr>
        <p:spPr>
          <a:xfrm>
            <a:off x="503238" y="530225"/>
            <a:ext cx="8101210" cy="4410943"/>
          </a:xfrm>
        </p:spPr>
        <p:txBody>
          <a:bodyPr/>
          <a:lstStyle/>
          <a:p>
            <a:pPr algn="ctr" eaLnBrk="1" hangingPunct="1">
              <a:lnSpc>
                <a:spcPct val="80000"/>
              </a:lnSpc>
              <a:buNone/>
            </a:pPr>
            <a:endParaRPr lang="lt-LT" b="1" dirty="0">
              <a:solidFill>
                <a:schemeClr val="accent1"/>
              </a:solidFill>
              <a:latin typeface="Times New Roman" panose="02020603050405020304" pitchFamily="18" charset="0"/>
            </a:endParaRPr>
          </a:p>
          <a:p>
            <a:pPr algn="ctr" eaLnBrk="1" hangingPunct="1">
              <a:lnSpc>
                <a:spcPct val="80000"/>
              </a:lnSpc>
              <a:buNone/>
            </a:pPr>
            <a:r>
              <a:rPr lang="lt-LT" b="1" dirty="0">
                <a:solidFill>
                  <a:schemeClr val="accent3">
                    <a:lumMod val="75000"/>
                  </a:schemeClr>
                </a:solidFill>
                <a:latin typeface="Times New Roman" panose="02020603050405020304" pitchFamily="18" charset="0"/>
              </a:rPr>
              <a:t>Originalumo nustatymas</a:t>
            </a:r>
            <a:endParaRPr lang="lt-LT" b="1" dirty="0">
              <a:solidFill>
                <a:schemeClr val="accent3">
                  <a:lumMod val="75000"/>
                </a:schemeClr>
              </a:solidFill>
              <a:latin typeface="Times New Roman" panose="02020603050405020304" pitchFamily="18" charset="0"/>
            </a:endParaRPr>
          </a:p>
          <a:p>
            <a:pPr eaLnBrk="1" hangingPunct="1">
              <a:lnSpc>
                <a:spcPct val="80000"/>
              </a:lnSpc>
              <a:buNone/>
            </a:pPr>
            <a:endParaRPr lang="lt-LT" sz="2400" dirty="0">
              <a:latin typeface="Times New Roman" panose="02020603050405020304" pitchFamily="18" charset="0"/>
            </a:endParaRPr>
          </a:p>
          <a:p>
            <a:pPr eaLnBrk="1" hangingPunct="1">
              <a:lnSpc>
                <a:spcPct val="80000"/>
              </a:lnSpc>
              <a:buNone/>
            </a:pPr>
            <a:endParaRPr lang="lt-LT" sz="2400" dirty="0">
              <a:latin typeface="Times New Roman" panose="02020603050405020304" pitchFamily="18" charset="0"/>
            </a:endParaRPr>
          </a:p>
          <a:p>
            <a:pPr algn="just" eaLnBrk="1" hangingPunct="1">
              <a:lnSpc>
                <a:spcPct val="80000"/>
              </a:lnSpc>
              <a:buClr>
                <a:schemeClr val="accent3">
                  <a:lumMod val="75000"/>
                </a:schemeClr>
              </a:buClr>
            </a:pPr>
            <a:r>
              <a:rPr lang="lt-LT" sz="2000" i="1" dirty="0">
                <a:solidFill>
                  <a:schemeClr val="accent3">
                    <a:lumMod val="75000"/>
                  </a:schemeClr>
                </a:solidFill>
                <a:latin typeface="Times New Roman" panose="02020603050405020304" pitchFamily="18" charset="0"/>
              </a:rPr>
              <a:t>Originalu nelaikomi </a:t>
            </a:r>
            <a:r>
              <a:rPr lang="lt-LT" sz="2000" dirty="0">
                <a:latin typeface="Times New Roman" panose="02020603050405020304" pitchFamily="18" charset="0"/>
              </a:rPr>
              <a:t>ir nuolat saugoti neperduodami audiovizualiniai kūriniai ir fotografijos, kuriuos įstaiga savo nuosavybei ir reikmėms yra pirkusi iš gamintojų ar platintojų (CD, DVD, VHS ar kitose laikmenose), dažnai reprezentacinėms, švietėjiškoms, ugdymo ir panašioms reikmėms.</a:t>
            </a:r>
            <a:endParaRPr lang="lt-LT" sz="2000" dirty="0">
              <a:latin typeface="Times New Roman" panose="02020603050405020304" pitchFamily="18" charset="0"/>
            </a:endParaRPr>
          </a:p>
          <a:p>
            <a:pPr algn="just" eaLnBrk="1" hangingPunct="1">
              <a:lnSpc>
                <a:spcPct val="80000"/>
              </a:lnSpc>
            </a:pPr>
            <a:endParaRPr lang="lt-LT" sz="2000" dirty="0">
              <a:latin typeface="Times New Roman" panose="02020603050405020304" pitchFamily="18" charset="0"/>
            </a:endParaRPr>
          </a:p>
          <a:p>
            <a:pPr algn="just" eaLnBrk="1" hangingPunct="1">
              <a:lnSpc>
                <a:spcPct val="80000"/>
              </a:lnSpc>
              <a:buClr>
                <a:schemeClr val="accent3">
                  <a:lumMod val="75000"/>
                </a:schemeClr>
              </a:buClr>
            </a:pPr>
            <a:r>
              <a:rPr lang="lt-LT" sz="2000" dirty="0">
                <a:latin typeface="Times New Roman" panose="02020603050405020304" pitchFamily="18" charset="0"/>
              </a:rPr>
              <a:t>Jei audiovizualiniai kūriniai ir fotografijos buvo pagaminti įstaigos užsakymu reikia atsižvelgti į turimos sutarties sąlygas. Tik tuo atveju, jei išimtinės turtinės teisės yra perduotos užsakovui – kūriniai gali būti perduodami nuolat saugoti. </a:t>
            </a:r>
            <a:r>
              <a:rPr lang="lt-LT" sz="2000" i="1" dirty="0">
                <a:solidFill>
                  <a:schemeClr val="accent3">
                    <a:lumMod val="75000"/>
                  </a:schemeClr>
                </a:solidFill>
                <a:latin typeface="Times New Roman" panose="02020603050405020304" pitchFamily="18" charset="0"/>
              </a:rPr>
              <a:t>Jie privalo būti išimti iš įstaigos buhalterinės apskaitos. </a:t>
            </a:r>
            <a:endParaRPr lang="lt-LT" sz="2000" i="1" dirty="0">
              <a:solidFill>
                <a:schemeClr val="accent3">
                  <a:lumMod val="75000"/>
                </a:schemeClr>
              </a:solidFill>
              <a:latin typeface="Times New Roman" panose="02020603050405020304" pitchFamily="18" charset="0"/>
            </a:endParaRPr>
          </a:p>
          <a:p>
            <a:pPr marL="0" indent="0" eaLnBrk="1" hangingPunct="1">
              <a:lnSpc>
                <a:spcPct val="80000"/>
              </a:lnSpc>
              <a:buNone/>
            </a:pPr>
            <a:endParaRPr lang="lt-LT" sz="2400" dirty="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445224"/>
            <a:ext cx="8183880" cy="882424"/>
          </a:xfrm>
        </p:spPr>
        <p:txBody>
          <a:bodyPr>
            <a:normAutofit/>
          </a:bodyPr>
          <a:lstStyle/>
          <a:p>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atranka</a:t>
            </a:r>
            <a:endParaRPr lang="lt-LT" sz="3000" dirty="0">
              <a:solidFill>
                <a:schemeClr val="accent3">
                  <a:lumMod val="75000"/>
                </a:schemeClr>
              </a:solidFill>
            </a:endParaRPr>
          </a:p>
        </p:txBody>
      </p:sp>
      <p:sp>
        <p:nvSpPr>
          <p:cNvPr id="3" name="Content Placeholder 2"/>
          <p:cNvSpPr>
            <a:spLocks noGrp="1"/>
          </p:cNvSpPr>
          <p:nvPr>
            <p:ph idx="1"/>
          </p:nvPr>
        </p:nvSpPr>
        <p:spPr>
          <a:xfrm>
            <a:off x="502920" y="530352"/>
            <a:ext cx="8183880" cy="4914872"/>
          </a:xfrm>
        </p:spPr>
        <p:txBody>
          <a:bodyPr/>
          <a:lstStyle/>
          <a:p>
            <a:pPr algn="ctr">
              <a:buNone/>
            </a:pPr>
            <a:r>
              <a:rPr lang="lt-LT" b="1" dirty="0">
                <a:solidFill>
                  <a:schemeClr val="accent3">
                    <a:lumMod val="75000"/>
                  </a:schemeClr>
                </a:solidFill>
                <a:latin typeface="Times New Roman" panose="02020603050405020304" pitchFamily="18" charset="0"/>
                <a:cs typeface="Times New Roman" panose="02020603050405020304" pitchFamily="18" charset="0"/>
              </a:rPr>
              <a:t>Originalumo nustatymas (išimtys)</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algn="ctr">
              <a:buNone/>
            </a:pPr>
            <a:r>
              <a:rPr lang="lt-LT" b="1" dirty="0">
                <a:solidFill>
                  <a:schemeClr val="accent3">
                    <a:lumMod val="75000"/>
                  </a:schemeClr>
                </a:solidFill>
                <a:latin typeface="Times New Roman" panose="02020603050405020304" pitchFamily="18" charset="0"/>
                <a:cs typeface="Times New Roman" panose="02020603050405020304" pitchFamily="18" charset="0"/>
              </a:rPr>
              <a:t>Kopijos</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algn="ctr">
              <a:buNone/>
            </a:pPr>
            <a:endParaRPr lang="lt-LT" sz="1600" b="1" dirty="0">
              <a:solidFill>
                <a:schemeClr val="accent1"/>
              </a:solidFill>
              <a:latin typeface="Times New Roman" panose="02020603050405020304" pitchFamily="18" charset="0"/>
              <a:cs typeface="Times New Roman" panose="02020603050405020304" pitchFamily="18" charset="0"/>
            </a:endParaRPr>
          </a:p>
          <a:p>
            <a:pPr algn="just">
              <a:buClr>
                <a:schemeClr val="accent3">
                  <a:lumMod val="75000"/>
                </a:schemeClr>
              </a:buClr>
              <a:buFont typeface="Arial" panose="020B0604020202020204" pitchFamily="34" charset="0"/>
              <a:buChar char="•"/>
            </a:pPr>
            <a:r>
              <a:rPr lang="lt-LT" sz="2000" i="1" dirty="0">
                <a:solidFill>
                  <a:schemeClr val="accent3">
                    <a:lumMod val="75000"/>
                  </a:schemeClr>
                </a:solidFill>
                <a:latin typeface="Times New Roman" panose="02020603050405020304" pitchFamily="18" charset="0"/>
                <a:cs typeface="Times New Roman" panose="02020603050405020304" pitchFamily="18" charset="0"/>
              </a:rPr>
              <a:t>Pozityvai</a:t>
            </a:r>
            <a:r>
              <a:rPr lang="lt-LT" sz="2000" dirty="0">
                <a:solidFill>
                  <a:schemeClr val="accent1"/>
                </a:solidFill>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 nuotraukos, kurių originalai (negatyvai) neišlikę.</a:t>
            </a: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buFont typeface="Arial" panose="020B0604020202020204" pitchFamily="34" charset="0"/>
              <a:buChar char="•"/>
            </a:pPr>
            <a:r>
              <a:rPr lang="lt-LT" sz="2000" i="1" dirty="0">
                <a:solidFill>
                  <a:schemeClr val="accent3">
                    <a:lumMod val="75000"/>
                  </a:schemeClr>
                </a:solidFill>
                <a:latin typeface="Times New Roman" panose="02020603050405020304" pitchFamily="18" charset="0"/>
              </a:rPr>
              <a:t>Skaitmeninti</a:t>
            </a:r>
            <a:r>
              <a:rPr lang="lt-LT" sz="2000" dirty="0">
                <a:latin typeface="Times New Roman" panose="02020603050405020304" pitchFamily="18" charset="0"/>
              </a:rPr>
              <a:t> – tam tikromis techninėmis priemonėmis analoginiai dokumentai konvertuoti į skaitmeninius formatu.</a:t>
            </a:r>
            <a:endParaRPr lang="lt-LT" sz="2000" dirty="0">
              <a:latin typeface="Times New Roman" panose="02020603050405020304" pitchFamily="18" charset="0"/>
            </a:endParaRPr>
          </a:p>
          <a:p>
            <a:pPr algn="just">
              <a:buClr>
                <a:schemeClr val="accent3">
                  <a:lumMod val="75000"/>
                </a:schemeClr>
              </a:buClr>
              <a:buFont typeface="Arial" panose="020B0604020202020204" pitchFamily="34" charset="0"/>
              <a:buChar char="•"/>
            </a:pPr>
            <a:r>
              <a:rPr lang="lt-LT" sz="2000" i="1" dirty="0">
                <a:solidFill>
                  <a:schemeClr val="accent3">
                    <a:lumMod val="75000"/>
                  </a:schemeClr>
                </a:solidFill>
                <a:latin typeface="Times New Roman" panose="02020603050405020304" pitchFamily="18" charset="0"/>
                <a:cs typeface="Times New Roman" panose="02020603050405020304" pitchFamily="18" charset="0"/>
              </a:rPr>
              <a:t>Kopijos</a:t>
            </a:r>
            <a:r>
              <a:rPr lang="lt-LT" sz="2000" i="1" dirty="0">
                <a:solidFill>
                  <a:schemeClr val="accent1"/>
                </a:solidFill>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kartais</a:t>
            </a:r>
            <a:r>
              <a:rPr lang="lt-LT" sz="2000" i="1" dirty="0">
                <a:solidFill>
                  <a:schemeClr val="accent1"/>
                </a:solidFill>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gali būti ne mažiau svarbios nei originalūs dokumentai:</a:t>
            </a:r>
            <a:endParaRPr lang="lt-LT" sz="2000" dirty="0">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600" dirty="0">
                <a:latin typeface="Times New Roman" panose="02020603050405020304" pitchFamily="18" charset="0"/>
                <a:cs typeface="Times New Roman" panose="02020603050405020304" pitchFamily="18" charset="0"/>
              </a:rPr>
              <a:t>politinė - istorinė;</a:t>
            </a:r>
            <a:endParaRPr lang="lt-LT" sz="1600" dirty="0">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600" dirty="0">
                <a:latin typeface="Times New Roman" panose="02020603050405020304" pitchFamily="18" charset="0"/>
                <a:cs typeface="Times New Roman" panose="02020603050405020304" pitchFamily="18" charset="0"/>
              </a:rPr>
              <a:t>kultūrinė;</a:t>
            </a:r>
            <a:endParaRPr lang="lt-LT" sz="1600" dirty="0">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600" dirty="0">
                <a:latin typeface="Times New Roman" panose="02020603050405020304" pitchFamily="18" charset="0"/>
                <a:cs typeface="Times New Roman" panose="02020603050405020304" pitchFamily="18" charset="0"/>
              </a:rPr>
              <a:t>informacinė ir pan.</a:t>
            </a:r>
            <a:endParaRPr lang="lt-LT" sz="1600" dirty="0">
              <a:latin typeface="Times New Roman" panose="02020603050405020304" pitchFamily="18" charset="0"/>
              <a:cs typeface="Times New Roman" panose="02020603050405020304" pitchFamily="18" charset="0"/>
            </a:endParaRPr>
          </a:p>
          <a:p>
            <a:pPr algn="just">
              <a:buClr>
                <a:schemeClr val="accent3">
                  <a:lumMod val="75000"/>
                </a:schemeClr>
              </a:buClr>
              <a:buFont typeface="Arial" panose="020B0604020202020204" pitchFamily="34" charset="0"/>
              <a:buChar char="•"/>
            </a:pPr>
            <a:r>
              <a:rPr lang="lt-LT" sz="2000" dirty="0">
                <a:solidFill>
                  <a:schemeClr val="accent1"/>
                </a:solidFill>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Nustačius išskirtinę kopijų reikšmę, jos gali būti saugomi </a:t>
            </a:r>
            <a:r>
              <a:rPr lang="lt-LT" sz="2000" i="1" dirty="0">
                <a:solidFill>
                  <a:schemeClr val="accent3">
                    <a:lumMod val="75000"/>
                  </a:schemeClr>
                </a:solidFill>
                <a:latin typeface="Times New Roman" panose="02020603050405020304" pitchFamily="18" charset="0"/>
                <a:cs typeface="Times New Roman" panose="02020603050405020304" pitchFamily="18" charset="0"/>
              </a:rPr>
              <a:t>originalo teisėmis.</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dirty="0">
              <a:solidFill>
                <a:schemeClr val="accent1"/>
              </a:solidFill>
              <a:latin typeface="Times New Roman" panose="02020603050405020304" pitchFamily="18" charset="0"/>
              <a:cs typeface="Times New Roman" panose="02020603050405020304" pitchFamily="18" charset="0"/>
            </a:endParaRPr>
          </a:p>
          <a:p>
            <a:pPr>
              <a:buNone/>
            </a:pPr>
            <a:endParaRPr lang="lt-L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517232"/>
            <a:ext cx="8183562" cy="810544"/>
          </a:xfrm>
        </p:spPr>
        <p:txBody>
          <a:bodyPr>
            <a:normAutofit/>
          </a:bodyPr>
          <a:lstStyle/>
          <a:p>
            <a:pPr eaLnBrk="1" fontAlgn="auto" hangingPunct="1">
              <a:spcAft>
                <a:spcPts val="0"/>
              </a:spcAft>
              <a:defRPr/>
            </a:pP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atranka</a:t>
            </a:r>
            <a:endParaRPr lang="lt-LT" sz="30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8434" name="Content Placeholder 2"/>
          <p:cNvSpPr>
            <a:spLocks noGrp="1"/>
          </p:cNvSpPr>
          <p:nvPr>
            <p:ph idx="1"/>
          </p:nvPr>
        </p:nvSpPr>
        <p:spPr>
          <a:xfrm>
            <a:off x="539750" y="530224"/>
            <a:ext cx="8147050" cy="4698975"/>
          </a:xfrm>
        </p:spPr>
        <p:txBody>
          <a:bodyPr/>
          <a:lstStyle/>
          <a:p>
            <a:pPr eaLnBrk="1" hangingPunct="1">
              <a:lnSpc>
                <a:spcPct val="80000"/>
              </a:lnSpc>
            </a:pPr>
            <a:endParaRPr lang="lt-LT" sz="1500" b="1" dirty="0"/>
          </a:p>
          <a:p>
            <a:pPr algn="ctr" fontAlgn="auto">
              <a:spcBef>
                <a:spcPts val="0"/>
              </a:spcBef>
              <a:spcAft>
                <a:spcPts val="0"/>
              </a:spcAft>
              <a:buNone/>
              <a:defRPr/>
            </a:pPr>
            <a:r>
              <a:rPr lang="lt-LT" sz="3600" b="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dirty="0">
              <a:solidFill>
                <a:schemeClr val="accent3">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buNone/>
              <a:defRPr/>
            </a:pPr>
            <a:endParaRPr lang="lt-LT" sz="800" b="1" dirty="0">
              <a:solidFill>
                <a:schemeClr val="accent3">
                  <a:lumMod val="7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buNone/>
              <a:defRPr/>
            </a:pPr>
            <a:r>
              <a:rPr lang="lt-LT" sz="2400" dirty="0">
                <a:latin typeface="Times New Roman" panose="02020603050405020304" pitchFamily="18" charset="0"/>
                <a:cs typeface="Times New Roman" panose="02020603050405020304" pitchFamily="18" charset="0"/>
              </a:rPr>
              <a:t>    Įstaigų vaizdo ir garso dokumentai tvarkomi ir apskaitomi vadovaujantis </a:t>
            </a:r>
            <a:r>
              <a:rPr lang="lt-LT" sz="2400" i="1" dirty="0">
                <a:solidFill>
                  <a:schemeClr val="accent3">
                    <a:lumMod val="75000"/>
                  </a:schemeClr>
                </a:solidFill>
                <a:latin typeface="Times New Roman" panose="02020603050405020304" pitchFamily="18" charset="0"/>
                <a:cs typeface="Times New Roman" panose="02020603050405020304" pitchFamily="18" charset="0"/>
              </a:rPr>
              <a:t>Dokumentų tvarkymo ir apskaitos taisyklėmis</a:t>
            </a: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eaLnBrk="1" hangingPunct="1">
              <a:lnSpc>
                <a:spcPct val="80000"/>
              </a:lnSpc>
              <a:buFont typeface="Wingdings 2" pitchFamily="18" charset="2"/>
              <a:buNone/>
            </a:pPr>
            <a:endParaRPr lang="lt-LT" sz="2400" dirty="0">
              <a:solidFill>
                <a:schemeClr val="accent3">
                  <a:lumMod val="75000"/>
                </a:schemeClr>
              </a:solidFill>
              <a:latin typeface="Times New Roman" panose="02020603050405020304" pitchFamily="18" charset="0"/>
              <a:cs typeface="Times New Roman" panose="02020603050405020304" pitchFamily="18" charset="0"/>
            </a:endParaRPr>
          </a:p>
          <a:p>
            <a:pPr algn="just" eaLnBrk="1" hangingPunct="1">
              <a:lnSpc>
                <a:spcPct val="80000"/>
              </a:lnSpc>
              <a:buClr>
                <a:schemeClr val="accent3">
                  <a:lumMod val="75000"/>
                </a:schemeClr>
              </a:buClr>
            </a:pPr>
            <a:r>
              <a:rPr lang="lt-LT" sz="2400" i="1" dirty="0">
                <a:solidFill>
                  <a:schemeClr val="accent3">
                    <a:lumMod val="75000"/>
                  </a:schemeClr>
                </a:solidFill>
                <a:latin typeface="Times New Roman" panose="02020603050405020304" pitchFamily="18" charset="0"/>
                <a:cs typeface="Times New Roman" panose="02020603050405020304" pitchFamily="18" charset="0"/>
              </a:rPr>
              <a:t>V. Dokumentų vertės ekspertizė</a:t>
            </a: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algn="just" eaLnBrk="1" hangingPunct="1">
              <a:lnSpc>
                <a:spcPct val="80000"/>
              </a:lnSpc>
              <a:buFont typeface="Wingdings 2" pitchFamily="18" charset="2"/>
              <a:buNone/>
            </a:pPr>
            <a:endParaRPr lang="lt-LT" sz="2000" dirty="0">
              <a:latin typeface="Times New Roman" panose="02020603050405020304" pitchFamily="18" charset="0"/>
              <a:cs typeface="Times New Roman" panose="02020603050405020304" pitchFamily="18" charset="0"/>
            </a:endParaRPr>
          </a:p>
          <a:p>
            <a:pPr algn="just" eaLnBrk="1" hangingPunct="1">
              <a:lnSpc>
                <a:spcPct val="80000"/>
              </a:lnSpc>
              <a:buClr>
                <a:schemeClr val="accent3">
                  <a:lumMod val="75000"/>
                </a:schemeClr>
              </a:buClr>
            </a:pPr>
            <a:r>
              <a:rPr lang="lt-LT" sz="2300" dirty="0">
                <a:latin typeface="Times New Roman" panose="02020603050405020304" pitchFamily="18" charset="0"/>
                <a:cs typeface="Times New Roman" panose="02020603050405020304" pitchFamily="18" charset="0"/>
              </a:rPr>
              <a:t>46. Dokumentai vertinami pagal šiuos jų reikšmingumo kriterijus:</a:t>
            </a:r>
            <a:endParaRPr lang="lt-LT" sz="2300" dirty="0">
              <a:latin typeface="Times New Roman" panose="02020603050405020304" pitchFamily="18" charset="0"/>
              <a:cs typeface="Times New Roman" panose="02020603050405020304" pitchFamily="18" charset="0"/>
            </a:endParaRPr>
          </a:p>
          <a:p>
            <a:pPr algn="just" eaLnBrk="1" hangingPunct="1">
              <a:lnSpc>
                <a:spcPct val="80000"/>
              </a:lnSpc>
              <a:buClr>
                <a:schemeClr val="accent3">
                  <a:lumMod val="75000"/>
                </a:schemeClr>
              </a:buClr>
            </a:pPr>
            <a:r>
              <a:rPr lang="lt-LT" sz="2300" dirty="0">
                <a:latin typeface="Times New Roman" panose="02020603050405020304" pitchFamily="18" charset="0"/>
                <a:cs typeface="Times New Roman" panose="02020603050405020304" pitchFamily="18" charset="0"/>
              </a:rPr>
              <a:t>46.1. tenkina įstaigos administravimo ir informacinius poreikius;</a:t>
            </a:r>
            <a:endParaRPr lang="lt-LT" sz="2300" dirty="0">
              <a:latin typeface="Times New Roman" panose="02020603050405020304" pitchFamily="18" charset="0"/>
              <a:cs typeface="Times New Roman" panose="02020603050405020304" pitchFamily="18" charset="0"/>
            </a:endParaRPr>
          </a:p>
          <a:p>
            <a:pPr algn="just" eaLnBrk="1" hangingPunct="1">
              <a:lnSpc>
                <a:spcPct val="80000"/>
              </a:lnSpc>
              <a:buClr>
                <a:schemeClr val="accent3">
                  <a:lumMod val="75000"/>
                </a:schemeClr>
              </a:buClr>
            </a:pPr>
            <a:r>
              <a:rPr lang="lt-LT" sz="2300" dirty="0">
                <a:latin typeface="Times New Roman" panose="02020603050405020304" pitchFamily="18" charset="0"/>
                <a:cs typeface="Times New Roman" panose="02020603050405020304" pitchFamily="18" charset="0"/>
              </a:rPr>
              <a:t>46.2. užtikrina įstaigos veiklos įrodymus;</a:t>
            </a:r>
            <a:endParaRPr lang="lt-LT" sz="2300" dirty="0">
              <a:latin typeface="Times New Roman" panose="02020603050405020304" pitchFamily="18" charset="0"/>
              <a:cs typeface="Times New Roman" panose="02020603050405020304" pitchFamily="18" charset="0"/>
            </a:endParaRPr>
          </a:p>
          <a:p>
            <a:pPr algn="just" eaLnBrk="1" hangingPunct="1">
              <a:lnSpc>
                <a:spcPct val="80000"/>
              </a:lnSpc>
              <a:buClr>
                <a:schemeClr val="accent3">
                  <a:lumMod val="75000"/>
                </a:schemeClr>
              </a:buClr>
            </a:pPr>
            <a:r>
              <a:rPr lang="lt-LT" sz="2300" dirty="0">
                <a:latin typeface="Times New Roman" panose="02020603050405020304" pitchFamily="18" charset="0"/>
                <a:cs typeface="Times New Roman" panose="02020603050405020304" pitchFamily="18" charset="0"/>
              </a:rPr>
              <a:t>46.4. gali būti tinkami tyrimams atlikti;</a:t>
            </a:r>
            <a:endParaRPr lang="lt-LT" sz="2300" dirty="0">
              <a:latin typeface="Times New Roman" panose="02020603050405020304" pitchFamily="18" charset="0"/>
              <a:cs typeface="Times New Roman" panose="02020603050405020304" pitchFamily="18" charset="0"/>
            </a:endParaRPr>
          </a:p>
          <a:p>
            <a:pPr algn="just" eaLnBrk="1" hangingPunct="1">
              <a:lnSpc>
                <a:spcPct val="80000"/>
              </a:lnSpc>
              <a:buClr>
                <a:schemeClr val="accent3">
                  <a:lumMod val="75000"/>
                </a:schemeClr>
              </a:buClr>
            </a:pPr>
            <a:r>
              <a:rPr lang="lt-LT" sz="2300" dirty="0">
                <a:latin typeface="Times New Roman" panose="02020603050405020304" pitchFamily="18" charset="0"/>
                <a:cs typeface="Times New Roman" panose="02020603050405020304" pitchFamily="18" charset="0"/>
              </a:rPr>
              <a:t>46.5. suteikia informaciją apie įstaigos teises, pareigas, politiką, veiklą, ryšius, interesus mokslo ir kultūros tikslais.</a:t>
            </a:r>
            <a:endParaRPr lang="lt-LT" sz="2300" dirty="0">
              <a:latin typeface="Times New Roman" panose="02020603050405020304" pitchFamily="18" charset="0"/>
              <a:cs typeface="Times New Roman" panose="02020603050405020304" pitchFamily="18" charset="0"/>
            </a:endParaRPr>
          </a:p>
          <a:p>
            <a:pPr algn="just" eaLnBrk="1" hangingPunct="1">
              <a:lnSpc>
                <a:spcPct val="80000"/>
              </a:lnSpc>
            </a:pPr>
            <a:endParaRPr lang="lt-LT" sz="2000" dirty="0"/>
          </a:p>
          <a:p>
            <a:pPr eaLnBrk="1" hangingPunct="1">
              <a:lnSpc>
                <a:spcPct val="80000"/>
              </a:lnSpc>
            </a:pPr>
            <a:endParaRPr lang="lt-LT"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770" name="Rectangle 2"/>
          <p:cNvSpPr>
            <a:spLocks noGrp="1"/>
          </p:cNvSpPr>
          <p:nvPr>
            <p:ph type="title"/>
          </p:nvPr>
        </p:nvSpPr>
        <p:spPr bwMode="auto">
          <a:xfrm>
            <a:off x="503238" y="5589240"/>
            <a:ext cx="8183562" cy="738535"/>
          </a:xfrm>
          <a:noFill/>
        </p:spPr>
        <p:txBody>
          <a:bodyPr wrap="square" lIns="91440" tIns="45720" rIns="91440" bIns="45720" numCol="1" anchorCtr="0" compatLnSpc="1">
            <a:normAutofit/>
          </a:bodyPr>
          <a:lstStyle/>
          <a:p>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a:t>
            </a:r>
            <a:r>
              <a:rPr lang="pt-BR"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atranka</a:t>
            </a:r>
            <a:endParaRPr lang="lt-LT" sz="30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2771" name="Rectangle 3"/>
          <p:cNvSpPr>
            <a:spLocks noGrp="1"/>
          </p:cNvSpPr>
          <p:nvPr>
            <p:ph type="body" idx="1"/>
          </p:nvPr>
        </p:nvSpPr>
        <p:spPr>
          <a:xfrm>
            <a:off x="503238" y="530225"/>
            <a:ext cx="8183562" cy="4987007"/>
          </a:xfrm>
        </p:spPr>
        <p:txBody>
          <a:bodyPr/>
          <a:lstStyle/>
          <a:p>
            <a:pPr algn="ctr">
              <a:buNone/>
            </a:pPr>
            <a:r>
              <a:rPr lang="lt-LT" sz="3600" dirty="0">
                <a:solidFill>
                  <a:schemeClr val="accent3">
                    <a:lumMod val="75000"/>
                  </a:schemeClr>
                </a:solidFill>
                <a:latin typeface="Times New Roman" panose="02020603050405020304" pitchFamily="18" charset="0"/>
                <a:cs typeface="Times New Roman" panose="02020603050405020304" pitchFamily="18" charset="0"/>
              </a:rPr>
              <a:t>Atrankos etapai</a:t>
            </a:r>
            <a:endParaRPr lang="lt-LT" sz="3600" dirty="0">
              <a:solidFill>
                <a:schemeClr val="accent3">
                  <a:lumMod val="75000"/>
                </a:schemeClr>
              </a:solidFill>
              <a:latin typeface="Times New Roman" panose="02020603050405020304" pitchFamily="18" charset="0"/>
              <a:cs typeface="Times New Roman" panose="02020603050405020304" pitchFamily="18" charset="0"/>
            </a:endParaRPr>
          </a:p>
          <a:p>
            <a:pPr>
              <a:buFont typeface="Wingdings 2" pitchFamily="18" charset="2"/>
              <a:buNone/>
            </a:pPr>
            <a:endParaRPr lang="lt-LT" sz="24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b="1" i="1" dirty="0">
                <a:solidFill>
                  <a:schemeClr val="accent3">
                    <a:lumMod val="75000"/>
                  </a:schemeClr>
                </a:solidFill>
                <a:latin typeface="Times New Roman" panose="02020603050405020304" pitchFamily="18" charset="0"/>
                <a:cs typeface="Times New Roman" panose="02020603050405020304" pitchFamily="18" charset="0"/>
              </a:rPr>
              <a:t>Kokybinis</a:t>
            </a:r>
            <a:r>
              <a:rPr lang="lt-LT" sz="2000" dirty="0">
                <a:latin typeface="Times New Roman" panose="02020603050405020304" pitchFamily="18" charset="0"/>
                <a:cs typeface="Times New Roman" panose="02020603050405020304" pitchFamily="18" charset="0"/>
              </a:rPr>
              <a:t> (atranką dažnai gali atlikti autorius - įvertina techninę kūrinio kokybę):</a:t>
            </a:r>
            <a:endParaRPr lang="lt-LT" sz="2000" dirty="0">
              <a:latin typeface="Times New Roman" panose="02020603050405020304" pitchFamily="18" charset="0"/>
              <a:cs typeface="Times New Roman" panose="02020603050405020304" pitchFamily="18" charset="0"/>
            </a:endParaRPr>
          </a:p>
          <a:p>
            <a:pPr marL="0" indent="0" algn="just">
              <a:buClr>
                <a:schemeClr val="accent3">
                  <a:lumMod val="75000"/>
                </a:schemeClr>
              </a:buClr>
              <a:buNone/>
            </a:pPr>
            <a:endParaRPr lang="lt-LT" sz="800" dirty="0">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600" dirty="0" err="1">
                <a:latin typeface="Times New Roman" panose="02020603050405020304" pitchFamily="18" charset="0"/>
                <a:cs typeface="Times New Roman" panose="02020603050405020304" pitchFamily="18" charset="0"/>
              </a:rPr>
              <a:t>fotofailo</a:t>
            </a:r>
            <a:r>
              <a:rPr lang="lt-LT" sz="1600" dirty="0">
                <a:latin typeface="Times New Roman" panose="02020603050405020304" pitchFamily="18" charset="0"/>
                <a:cs typeface="Times New Roman" panose="02020603050405020304" pitchFamily="18" charset="0"/>
              </a:rPr>
              <a:t> dydis – ne mažesnis nei 3500 pikselių ilgoji vaizdo kraštinė (nepriklausomai ar vaizdas vertikalus ar horizontalus);</a:t>
            </a:r>
            <a:endParaRPr lang="lt-LT" sz="1600" dirty="0">
              <a:latin typeface="Times New Roman" panose="02020603050405020304" pitchFamily="18" charset="0"/>
              <a:cs typeface="Times New Roman" panose="02020603050405020304" pitchFamily="18" charset="0"/>
            </a:endParaRPr>
          </a:p>
          <a:p>
            <a:pPr marL="0" indent="0" algn="just">
              <a:buClr>
                <a:schemeClr val="accent3">
                  <a:lumMod val="75000"/>
                </a:schemeClr>
              </a:buClr>
              <a:buNone/>
            </a:pPr>
            <a:endParaRPr lang="lt-LT" sz="800" dirty="0">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600" dirty="0">
                <a:latin typeface="Times New Roman" panose="02020603050405020304" pitchFamily="18" charset="0"/>
                <a:cs typeface="Times New Roman" panose="02020603050405020304" pitchFamily="18" charset="0"/>
              </a:rPr>
              <a:t> rekomenduojamas TIFF formatas (esant galimybei .</a:t>
            </a:r>
            <a:r>
              <a:rPr lang="lt-LT" sz="1600" dirty="0" err="1">
                <a:latin typeface="Times New Roman" panose="02020603050405020304" pitchFamily="18" charset="0"/>
                <a:cs typeface="Times New Roman" panose="02020603050405020304" pitchFamily="18" charset="0"/>
              </a:rPr>
              <a:t>raw</a:t>
            </a:r>
            <a:r>
              <a:rPr lang="lt-LT" sz="1600" dirty="0">
                <a:latin typeface="Times New Roman" panose="02020603050405020304" pitchFamily="18" charset="0"/>
                <a:cs typeface="Times New Roman" panose="02020603050405020304" pitchFamily="18" charset="0"/>
              </a:rPr>
              <a:t>).</a:t>
            </a:r>
            <a:endParaRPr lang="lt-LT" sz="1600" dirty="0">
              <a:latin typeface="Times New Roman" panose="02020603050405020304" pitchFamily="18" charset="0"/>
              <a:cs typeface="Times New Roman" panose="02020603050405020304" pitchFamily="18" charset="0"/>
            </a:endParaRPr>
          </a:p>
          <a:p>
            <a:pPr algn="just">
              <a:buFont typeface="Wingdings 2" pitchFamily="18" charset="2"/>
              <a:buNone/>
            </a:pPr>
            <a:endParaRPr lang="lt-LT" sz="8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b="1" i="1" dirty="0">
                <a:solidFill>
                  <a:schemeClr val="accent3">
                    <a:lumMod val="75000"/>
                  </a:schemeClr>
                </a:solidFill>
                <a:latin typeface="Times New Roman" panose="02020603050405020304" pitchFamily="18" charset="0"/>
                <a:cs typeface="Times New Roman" panose="02020603050405020304" pitchFamily="18" charset="0"/>
              </a:rPr>
              <a:t>Vertybinis</a:t>
            </a:r>
            <a:r>
              <a:rPr lang="lt-LT" sz="2000" dirty="0">
                <a:latin typeface="Times New Roman" panose="02020603050405020304" pitchFamily="18" charset="0"/>
                <a:cs typeface="Times New Roman" panose="02020603050405020304" pitchFamily="18" charset="0"/>
              </a:rPr>
              <a:t> – ekspertų komisija ar specialistas (-ai) nustato kūrinio išliekamąją vertę, yra orientuota į turinio vertinimą.</a:t>
            </a:r>
            <a:endParaRPr lang="lt-LT" sz="2000" dirty="0">
              <a:latin typeface="Times New Roman" panose="02020603050405020304" pitchFamily="18" charset="0"/>
              <a:cs typeface="Times New Roman" panose="02020603050405020304" pitchFamily="18" charset="0"/>
            </a:endParaRPr>
          </a:p>
          <a:p>
            <a:pPr algn="just">
              <a:buFont typeface="Wingdings 2" pitchFamily="18" charset="2"/>
              <a:buNone/>
            </a:pP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b="1" i="1" dirty="0">
                <a:solidFill>
                  <a:schemeClr val="accent3">
                    <a:lumMod val="75000"/>
                  </a:schemeClr>
                </a:solidFill>
                <a:latin typeface="Times New Roman" panose="02020603050405020304" pitchFamily="18" charset="0"/>
                <a:cs typeface="Times New Roman" panose="02020603050405020304" pitchFamily="18" charset="0"/>
              </a:rPr>
              <a:t>Kiekybinis</a:t>
            </a:r>
            <a:r>
              <a:rPr lang="lt-LT" sz="2000" dirty="0">
                <a:latin typeface="Times New Roman" panose="02020603050405020304" pitchFamily="18" charset="0"/>
                <a:cs typeface="Times New Roman" panose="02020603050405020304" pitchFamily="18" charset="0"/>
              </a:rPr>
              <a:t> – dažniausiai taikomas fotografijoms. Atrenkamas vieną įvykį iliustruojančių fotografijų kiekis. </a:t>
            </a:r>
            <a:endParaRPr lang="lt-LT"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517232"/>
            <a:ext cx="8183562" cy="810544"/>
          </a:xfrm>
        </p:spPr>
        <p:txBody>
          <a:bodyPr>
            <a:noAutofit/>
          </a:bodyPr>
          <a:lstStyle/>
          <a:p>
            <a:pPr eaLnBrk="1" fontAlgn="auto" hangingPunct="1">
              <a:spcAft>
                <a:spcPts val="0"/>
              </a:spcAft>
              <a:defRPr/>
            </a:pPr>
            <a:r>
              <a:rPr lang="pt-BR" sz="28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t>
            </a:r>
            <a:r>
              <a:rPr lang="lt-LT" sz="28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a:t>
            </a:r>
            <a:r>
              <a:rPr lang="pt-BR" sz="28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ir fotografijos kūrini</a:t>
            </a:r>
            <a:r>
              <a:rPr lang="lt-LT" sz="2800"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ų  perdavimas valstybės archyvui</a:t>
            </a:r>
            <a:endParaRPr lang="lt-LT"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8434" name="Content Placeholder 2"/>
          <p:cNvSpPr>
            <a:spLocks noGrp="1"/>
          </p:cNvSpPr>
          <p:nvPr>
            <p:ph idx="1"/>
          </p:nvPr>
        </p:nvSpPr>
        <p:spPr>
          <a:xfrm>
            <a:off x="539750" y="530224"/>
            <a:ext cx="8147050" cy="4698975"/>
          </a:xfrm>
        </p:spPr>
        <p:txBody>
          <a:bodyPr/>
          <a:lstStyle/>
          <a:p>
            <a:pPr eaLnBrk="1" hangingPunct="1">
              <a:lnSpc>
                <a:spcPct val="80000"/>
              </a:lnSpc>
            </a:pPr>
            <a:endParaRPr lang="lt-LT" sz="1500" b="1" dirty="0"/>
          </a:p>
          <a:p>
            <a:pPr algn="ctr" fontAlgn="auto">
              <a:spcBef>
                <a:spcPts val="0"/>
              </a:spcBef>
              <a:spcAft>
                <a:spcPts val="0"/>
              </a:spcAft>
              <a:buNone/>
              <a:defRPr/>
            </a:pPr>
            <a:r>
              <a:rPr lang="lt-LT" sz="2400" b="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buNone/>
              <a:defRPr/>
            </a:pPr>
            <a:endParaRPr lang="lt-LT" sz="2400" b="1" dirty="0">
              <a:solidFill>
                <a:schemeClr val="accent1"/>
              </a:solidFill>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r>
              <a:rPr lang="lt-LT" sz="2000" dirty="0">
                <a:latin typeface="Times New Roman" panose="02020603050405020304" pitchFamily="18" charset="0"/>
                <a:cs typeface="Times New Roman" panose="02020603050405020304" pitchFamily="18" charset="0"/>
              </a:rPr>
              <a:t>    Įstaigų vaizdo ir garso dokumentai perduodami valstybės  archyvams vadovaujantis </a:t>
            </a:r>
            <a:r>
              <a:rPr lang="lt-LT" sz="2000" i="1" dirty="0">
                <a:solidFill>
                  <a:schemeClr val="accent3">
                    <a:lumMod val="75000"/>
                  </a:schemeClr>
                </a:solidFill>
                <a:latin typeface="Times New Roman" panose="02020603050405020304" pitchFamily="18" charset="0"/>
                <a:cs typeface="Times New Roman" panose="02020603050405020304" pitchFamily="18" charset="0"/>
              </a:rPr>
              <a:t>Valstybės ir savivaldybių institucijų, įstaigų, įmonių veiklos dokumentų perdavimo valstybės archyvams taisyklėmis</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endParaRPr lang="lt-LT" sz="2000" i="1" dirty="0">
              <a:solidFill>
                <a:schemeClr val="accent1"/>
              </a:solidFill>
              <a:latin typeface="Times New Roman" panose="02020603050405020304" pitchFamily="18" charset="0"/>
              <a:cs typeface="Times New Roman" panose="02020603050405020304" pitchFamily="18" charset="0"/>
            </a:endParaRPr>
          </a:p>
          <a:p>
            <a:pPr algn="just" fontAlgn="auto">
              <a:spcBef>
                <a:spcPts val="0"/>
              </a:spcBef>
              <a:spcAft>
                <a:spcPts val="0"/>
              </a:spcAft>
              <a:buClr>
                <a:schemeClr val="accent3">
                  <a:lumMod val="75000"/>
                </a:schemeClr>
              </a:buClr>
              <a:defRPr/>
            </a:pPr>
            <a:r>
              <a:rPr lang="lt-LT" sz="1800" dirty="0">
                <a:latin typeface="Times New Roman" panose="02020603050405020304" pitchFamily="18" charset="0"/>
                <a:cs typeface="Times New Roman" panose="02020603050405020304" pitchFamily="18" charset="0"/>
              </a:rPr>
              <a:t>Dokumentai, prie kurių prieinama specialiosios įrangos priemonėmis (toliau – vaizdo ir garso dokumentai, </a:t>
            </a:r>
            <a:r>
              <a:rPr lang="lt-LT" sz="1800" i="1" dirty="0">
                <a:solidFill>
                  <a:schemeClr val="accent3">
                    <a:lumMod val="75000"/>
                  </a:schemeClr>
                </a:solidFill>
                <a:latin typeface="Times New Roman" panose="02020603050405020304" pitchFamily="18" charset="0"/>
                <a:cs typeface="Times New Roman" panose="02020603050405020304" pitchFamily="18" charset="0"/>
              </a:rPr>
              <a:t>įskaitant audiovizualinius ir fotografijų kūrinius</a:t>
            </a:r>
            <a:r>
              <a:rPr lang="lt-LT" sz="1800" dirty="0">
                <a:latin typeface="Times New Roman" panose="02020603050405020304" pitchFamily="18" charset="0"/>
                <a:cs typeface="Times New Roman" panose="02020603050405020304" pitchFamily="18" charset="0"/>
              </a:rPr>
              <a:t>), perduodami per </a:t>
            </a:r>
            <a:r>
              <a:rPr lang="lt-LT" sz="1800" i="1" dirty="0">
                <a:solidFill>
                  <a:schemeClr val="accent3">
                    <a:lumMod val="75000"/>
                  </a:schemeClr>
                </a:solidFill>
                <a:latin typeface="Times New Roman" panose="02020603050405020304" pitchFamily="18" charset="0"/>
                <a:cs typeface="Times New Roman" panose="02020603050405020304" pitchFamily="18" charset="0"/>
              </a:rPr>
              <a:t>10 metų </a:t>
            </a:r>
            <a:r>
              <a:rPr lang="lt-LT" sz="1800" dirty="0">
                <a:latin typeface="Times New Roman" panose="02020603050405020304" pitchFamily="18" charset="0"/>
                <a:cs typeface="Times New Roman" panose="02020603050405020304" pitchFamily="18" charset="0"/>
              </a:rPr>
              <a:t>nuo jų sukūrimo.</a:t>
            </a:r>
            <a:endParaRPr lang="lt-LT" sz="18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lt-LT" sz="1800" i="1" dirty="0">
              <a:solidFill>
                <a:schemeClr val="accent1"/>
              </a:solidFill>
              <a:latin typeface="Times New Roman" panose="02020603050405020304" pitchFamily="18" charset="0"/>
              <a:cs typeface="Times New Roman" panose="02020603050405020304" pitchFamily="18" charset="0"/>
            </a:endParaRPr>
          </a:p>
          <a:p>
            <a:pPr algn="just" fontAlgn="auto">
              <a:spcBef>
                <a:spcPts val="0"/>
              </a:spcBef>
              <a:spcAft>
                <a:spcPts val="0"/>
              </a:spcAft>
              <a:buClr>
                <a:schemeClr val="accent3">
                  <a:lumMod val="75000"/>
                </a:schemeClr>
              </a:buClr>
              <a:defRPr/>
            </a:pPr>
            <a:r>
              <a:rPr lang="lt-LT" sz="1800" i="1" dirty="0">
                <a:solidFill>
                  <a:schemeClr val="accent1"/>
                </a:solidFill>
                <a:latin typeface="Times New Roman" panose="02020603050405020304" pitchFamily="18" charset="0"/>
                <a:cs typeface="Times New Roman" panose="02020603050405020304" pitchFamily="18" charset="0"/>
              </a:rPr>
              <a:t> </a:t>
            </a:r>
            <a:r>
              <a:rPr lang="lt-LT" sz="1800" dirty="0">
                <a:latin typeface="Times New Roman" panose="02020603050405020304" pitchFamily="18" charset="0"/>
                <a:cs typeface="Times New Roman" panose="02020603050405020304" pitchFamily="18" charset="0"/>
              </a:rPr>
              <a:t>Perduodami dokumentai turi būti sutvarkyti ir įrašyti į bylų apyrašus ar jų tęsinius.</a:t>
            </a:r>
            <a:endParaRPr lang="lt-LT" sz="18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lt-LT" sz="1800" dirty="0">
              <a:latin typeface="Times New Roman" panose="02020603050405020304" pitchFamily="18" charset="0"/>
              <a:cs typeface="Times New Roman" panose="02020603050405020304" pitchFamily="18" charset="0"/>
            </a:endParaRPr>
          </a:p>
          <a:p>
            <a:pPr algn="just" fontAlgn="auto">
              <a:spcBef>
                <a:spcPts val="0"/>
              </a:spcBef>
              <a:spcAft>
                <a:spcPts val="0"/>
              </a:spcAft>
              <a:buClr>
                <a:schemeClr val="accent3">
                  <a:lumMod val="75000"/>
                </a:schemeClr>
              </a:buClr>
              <a:defRPr/>
            </a:pPr>
            <a:r>
              <a:rPr lang="lt-LT" sz="1800" dirty="0">
                <a:latin typeface="Times New Roman" panose="02020603050405020304" pitchFamily="18" charset="0"/>
                <a:cs typeface="Times New Roman" panose="02020603050405020304" pitchFamily="18" charset="0"/>
              </a:rPr>
              <a:t> Rekomenduojama derinti per </a:t>
            </a:r>
            <a:r>
              <a:rPr lang="lt-LT" sz="1800" b="1" i="1" dirty="0">
                <a:solidFill>
                  <a:schemeClr val="accent3">
                    <a:lumMod val="75000"/>
                  </a:schemeClr>
                </a:solidFill>
                <a:latin typeface="Times New Roman" panose="02020603050405020304" pitchFamily="18" charset="0"/>
                <a:cs typeface="Times New Roman" panose="02020603050405020304" pitchFamily="18" charset="0"/>
              </a:rPr>
              <a:t>Elektroninio archyvo informacinę sistemą.</a:t>
            </a:r>
            <a:endParaRPr lang="lt-LT" sz="1800" b="1" i="1" dirty="0">
              <a:solidFill>
                <a:schemeClr val="accent3">
                  <a:lumMod val="7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buNone/>
              <a:defRPr/>
            </a:pPr>
            <a:endParaRPr lang="lt-LT" sz="2000" i="1" dirty="0">
              <a:solidFill>
                <a:schemeClr val="accent1"/>
              </a:solidFill>
              <a:latin typeface="Times New Roman" panose="02020603050405020304" pitchFamily="18" charset="0"/>
              <a:cs typeface="Times New Roman" panose="02020603050405020304" pitchFamily="18" charset="0"/>
            </a:endParaRPr>
          </a:p>
          <a:p>
            <a:pPr eaLnBrk="1" hangingPunct="1">
              <a:lnSpc>
                <a:spcPct val="80000"/>
              </a:lnSpc>
            </a:pPr>
            <a:endParaRPr lang="lt-LT" sz="2000" dirty="0"/>
          </a:p>
          <a:p>
            <a:pPr eaLnBrk="1" hangingPunct="1">
              <a:lnSpc>
                <a:spcPct val="80000"/>
              </a:lnSpc>
            </a:pPr>
            <a:endParaRPr lang="lt-LT"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661248"/>
            <a:ext cx="8183880" cy="666400"/>
          </a:xfrm>
        </p:spPr>
        <p:txBody>
          <a:bodyPr>
            <a:noAutofit/>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Fotografijos kūrinių apyrašas EAIS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5058888"/>
          </a:xfrm>
        </p:spPr>
        <p:txBody>
          <a:bodyPr/>
          <a:lstStyle/>
          <a:p>
            <a:pPr marL="0" indent="0">
              <a:buNone/>
            </a:pPr>
            <a:r>
              <a:rPr lang="lt-LT" sz="2000" dirty="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a:p>
            <a:endParaRPr lang="lt-LT" sz="2000" dirty="0">
              <a:latin typeface="Times New Roman" panose="02020603050405020304" pitchFamily="18" charset="0"/>
              <a:cs typeface="Times New Roman" panose="02020603050405020304" pitchFamily="18" charset="0"/>
            </a:endParaRPr>
          </a:p>
          <a:p>
            <a:pPr lvl="0"/>
            <a:endParaRPr lang="lt-LT" sz="2000" dirty="0">
              <a:latin typeface="Times New Roman" panose="02020603050405020304" pitchFamily="18" charset="0"/>
              <a:cs typeface="Times New Roman" panose="02020603050405020304" pitchFamily="18" charset="0"/>
            </a:endParaRPr>
          </a:p>
          <a:p>
            <a:endParaRPr lang="lt-LT" dirty="0"/>
          </a:p>
        </p:txBody>
      </p:sp>
      <p:graphicFrame>
        <p:nvGraphicFramePr>
          <p:cNvPr id="4" name="Objektas 3"/>
          <p:cNvGraphicFramePr>
            <a:graphicFrameLocks noChangeAspect="1"/>
          </p:cNvGraphicFramePr>
          <p:nvPr/>
        </p:nvGraphicFramePr>
        <p:xfrm>
          <a:off x="819067" y="1268760"/>
          <a:ext cx="7505866" cy="4032448"/>
        </p:xfrm>
        <a:graphic>
          <a:graphicData uri="http://schemas.openxmlformats.org/presentationml/2006/ole">
            <mc:AlternateContent xmlns:mc="http://schemas.openxmlformats.org/markup-compatibility/2006">
              <mc:Choice xmlns:v="urn:schemas-microsoft-com:vml" Requires="v">
                <p:oleObj spid="_x0000_s1106" name="Document" r:id="rId1" imgW="9696450" imgH="5226685" progId="Word.Document.12">
                  <p:embed/>
                </p:oleObj>
              </mc:Choice>
              <mc:Fallback>
                <p:oleObj name="Document" r:id="rId1" imgW="9696450" imgH="5226685" progId="Word.Document.12">
                  <p:embed/>
                  <p:pic>
                    <p:nvPicPr>
                      <p:cNvPr id="0" name="Picture 1105"/>
                      <p:cNvPicPr/>
                      <p:nvPr/>
                    </p:nvPicPr>
                    <p:blipFill>
                      <a:blip r:embed="rId2"/>
                      <a:stretch>
                        <a:fillRect/>
                      </a:stretch>
                    </p:blipFill>
                    <p:spPr>
                      <a:xfrm>
                        <a:off x="819067" y="1268760"/>
                        <a:ext cx="7505866" cy="4032448"/>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373216"/>
            <a:ext cx="8183880" cy="954432"/>
          </a:xfrm>
        </p:spPr>
        <p:txBody>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Apyrašo EAIS pildymas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4554832"/>
          </a:xfrm>
        </p:spPr>
        <p:txBody>
          <a:bodyPr/>
          <a:lstStyle/>
          <a:p>
            <a:endParaRPr lang="lt-LT" sz="2000" b="1" dirty="0">
              <a:solidFill>
                <a:schemeClr val="accent1"/>
              </a:solidFill>
              <a:latin typeface="Times New Roman" panose="02020603050405020304" pitchFamily="18" charset="0"/>
              <a:cs typeface="Times New Roman" panose="02020603050405020304" pitchFamily="18" charset="0"/>
            </a:endParaRPr>
          </a:p>
          <a:p>
            <a:pPr algn="ctr" fontAlgn="auto">
              <a:spcBef>
                <a:spcPts val="0"/>
              </a:spcBef>
              <a:spcAft>
                <a:spcPts val="0"/>
              </a:spcAft>
              <a:buNone/>
              <a:defRPr/>
            </a:pPr>
            <a:r>
              <a:rPr lang="lt-LT" sz="2400" b="1" dirty="0">
                <a:solidFill>
                  <a:schemeClr val="accent3">
                    <a:lumMod val="75000"/>
                  </a:schemeClr>
                </a:solidFill>
                <a:latin typeface="Times New Roman" panose="02020603050405020304" pitchFamily="18" charset="0"/>
                <a:cs typeface="Times New Roman" panose="02020603050405020304" pitchFamily="18" charset="0"/>
              </a:rPr>
              <a:t>Bylos indekso sudarymas</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buNone/>
              <a:defRPr/>
            </a:pPr>
            <a:endParaRPr lang="lt-LT" sz="2400" b="1" dirty="0">
              <a:solidFill>
                <a:schemeClr val="accent1"/>
              </a:solidFill>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r>
              <a:rPr lang="lt-LT" sz="2000" dirty="0">
                <a:latin typeface="Times New Roman" panose="02020603050405020304" pitchFamily="18" charset="0"/>
                <a:cs typeface="Times New Roman" panose="02020603050405020304" pitchFamily="18" charset="0"/>
              </a:rPr>
              <a:t>    </a:t>
            </a:r>
            <a:endParaRPr lang="lt-LT" sz="2000" i="1" dirty="0">
              <a:solidFill>
                <a:schemeClr val="accent1"/>
              </a:solidFill>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r>
              <a:rPr lang="lt-LT" sz="2000" i="1" dirty="0">
                <a:solidFill>
                  <a:schemeClr val="accent1"/>
                </a:solidFill>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Bylos indeksas </a:t>
            </a:r>
            <a:r>
              <a:rPr lang="lt-LT" sz="2000" i="1" dirty="0">
                <a:solidFill>
                  <a:schemeClr val="accent3">
                    <a:lumMod val="75000"/>
                  </a:schemeClr>
                </a:solidFill>
                <a:latin typeface="Times New Roman" panose="02020603050405020304" pitchFamily="18" charset="0"/>
                <a:cs typeface="Times New Roman" panose="02020603050405020304" pitchFamily="18" charset="0"/>
              </a:rPr>
              <a:t>privalo</a:t>
            </a:r>
            <a:r>
              <a:rPr lang="lt-LT" sz="2000" dirty="0">
                <a:latin typeface="Times New Roman" panose="02020603050405020304" pitchFamily="18" charset="0"/>
                <a:cs typeface="Times New Roman" panose="02020603050405020304" pitchFamily="18" charset="0"/>
              </a:rPr>
              <a:t> sutapti su vaizdo ir garso dokumento apskaitos numeriu. </a:t>
            </a:r>
            <a:endParaRPr lang="lt-LT" sz="2000" dirty="0">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endParaRPr lang="lt-LT" sz="2000" dirty="0">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r>
              <a:rPr lang="lt-LT" sz="2000" dirty="0">
                <a:latin typeface="Times New Roman" panose="02020603050405020304" pitchFamily="18" charset="0"/>
                <a:cs typeface="Times New Roman" panose="02020603050405020304" pitchFamily="18" charset="0"/>
              </a:rPr>
              <a:t>	</a:t>
            </a:r>
            <a:r>
              <a:rPr lang="lt-LT" sz="2000" i="1" dirty="0">
                <a:solidFill>
                  <a:schemeClr val="accent3">
                    <a:lumMod val="75000"/>
                  </a:schemeClr>
                </a:solidFill>
                <a:latin typeface="Times New Roman" panose="02020603050405020304" pitchFamily="18" charset="0"/>
                <a:cs typeface="Times New Roman" panose="02020603050405020304" pitchFamily="18" charset="0"/>
              </a:rPr>
              <a:t>00001.tiff </a:t>
            </a:r>
            <a:r>
              <a:rPr lang="lt-LT" sz="2000" dirty="0">
                <a:latin typeface="Times New Roman" panose="02020603050405020304" pitchFamily="18" charset="0"/>
                <a:cs typeface="Times New Roman" panose="02020603050405020304" pitchFamily="18" charset="0"/>
              </a:rPr>
              <a:t>bylos indeksas apyraše               </a:t>
            </a:r>
            <a:r>
              <a:rPr lang="lt-LT" sz="2000" i="1" dirty="0">
                <a:solidFill>
                  <a:schemeClr val="accent3">
                    <a:lumMod val="75000"/>
                  </a:schemeClr>
                </a:solidFill>
                <a:latin typeface="Times New Roman" panose="02020603050405020304" pitchFamily="18" charset="0"/>
                <a:cs typeface="Times New Roman" panose="02020603050405020304" pitchFamily="18" charset="0"/>
              </a:rPr>
              <a:t>00001.tiff </a:t>
            </a:r>
            <a:r>
              <a:rPr lang="lt-LT" sz="2000" dirty="0">
                <a:latin typeface="Times New Roman" panose="02020603050405020304" pitchFamily="18" charset="0"/>
                <a:cs typeface="Times New Roman" panose="02020603050405020304" pitchFamily="18" charset="0"/>
              </a:rPr>
              <a:t>failo pavadinimas</a:t>
            </a:r>
            <a:endParaRPr lang="lt-LT" sz="2000" dirty="0">
              <a:latin typeface="Times New Roman" panose="02020603050405020304" pitchFamily="18" charset="0"/>
              <a:cs typeface="Times New Roman" panose="02020603050405020304" pitchFamily="18" charset="0"/>
            </a:endParaRPr>
          </a:p>
          <a:p>
            <a:pPr algn="just" fontAlgn="auto">
              <a:spcBef>
                <a:spcPts val="0"/>
              </a:spcBef>
              <a:spcAft>
                <a:spcPts val="0"/>
              </a:spcAft>
              <a:buNone/>
              <a:defRPr/>
            </a:pPr>
            <a:endParaRPr lang="lt-LT" sz="2000" dirty="0">
              <a:latin typeface="Times New Roman" panose="02020603050405020304" pitchFamily="18" charset="0"/>
              <a:cs typeface="Times New Roman" panose="02020603050405020304" pitchFamily="18" charset="0"/>
            </a:endParaRPr>
          </a:p>
          <a:p>
            <a:pPr marL="0" indent="0" algn="just" eaLnBrk="1" hangingPunct="1">
              <a:lnSpc>
                <a:spcPct val="80000"/>
              </a:lnSpc>
              <a:buNone/>
            </a:pPr>
            <a:r>
              <a:rPr lang="lt-LT" sz="2000" i="1" dirty="0">
                <a:solidFill>
                  <a:schemeClr val="accent3">
                    <a:lumMod val="75000"/>
                  </a:schemeClr>
                </a:solidFill>
                <a:latin typeface="Times New Roman" panose="02020603050405020304" pitchFamily="18" charset="0"/>
                <a:cs typeface="Times New Roman" panose="02020603050405020304" pitchFamily="18" charset="0"/>
              </a:rPr>
              <a:t>    00002.jpg </a:t>
            </a:r>
            <a:r>
              <a:rPr lang="lt-LT" sz="2000" dirty="0">
                <a:latin typeface="Times New Roman" panose="02020603050405020304" pitchFamily="18" charset="0"/>
                <a:cs typeface="Times New Roman" panose="02020603050405020304" pitchFamily="18" charset="0"/>
              </a:rPr>
              <a:t>bylos indeksas apyraše               </a:t>
            </a:r>
            <a:r>
              <a:rPr lang="lt-LT" sz="2000" i="1" dirty="0">
                <a:solidFill>
                  <a:schemeClr val="accent3">
                    <a:lumMod val="75000"/>
                  </a:schemeClr>
                </a:solidFill>
                <a:latin typeface="Times New Roman" panose="02020603050405020304" pitchFamily="18" charset="0"/>
                <a:cs typeface="Times New Roman" panose="02020603050405020304" pitchFamily="18" charset="0"/>
              </a:rPr>
              <a:t>00002.jpg </a:t>
            </a:r>
            <a:r>
              <a:rPr lang="lt-LT" sz="2000" dirty="0">
                <a:latin typeface="Times New Roman" panose="02020603050405020304" pitchFamily="18" charset="0"/>
                <a:cs typeface="Times New Roman" panose="02020603050405020304" pitchFamily="18" charset="0"/>
              </a:rPr>
              <a:t>failo pavadinimas</a:t>
            </a:r>
            <a:endParaRPr lang="lt-LT" sz="2000" dirty="0">
              <a:latin typeface="Times New Roman" panose="02020603050405020304" pitchFamily="18" charset="0"/>
              <a:cs typeface="Times New Roman" panose="02020603050405020304" pitchFamily="18" charset="0"/>
            </a:endParaRPr>
          </a:p>
          <a:p>
            <a:pPr marL="0" indent="0" algn="just" eaLnBrk="1" hangingPunct="1">
              <a:lnSpc>
                <a:spcPct val="80000"/>
              </a:lnSpc>
              <a:buNone/>
            </a:pPr>
            <a:endParaRPr lang="lt-LT" sz="2000" dirty="0">
              <a:latin typeface="Times New Roman" panose="02020603050405020304" pitchFamily="18" charset="0"/>
              <a:cs typeface="Times New Roman" panose="02020603050405020304" pitchFamily="18" charset="0"/>
            </a:endParaRPr>
          </a:p>
          <a:p>
            <a:pPr marL="0" indent="0" algn="just" eaLnBrk="1" hangingPunct="1">
              <a:lnSpc>
                <a:spcPct val="80000"/>
              </a:lnSpc>
              <a:buNone/>
            </a:pPr>
            <a:r>
              <a:rPr lang="lt-LT" sz="2000" dirty="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a:p>
            <a:pPr marL="0" indent="0" algn="just" eaLnBrk="1" hangingPunct="1">
              <a:lnSpc>
                <a:spcPct val="80000"/>
              </a:lnSpc>
              <a:buNone/>
            </a:pPr>
            <a:r>
              <a:rPr lang="lt-LT" sz="2000" dirty="0">
                <a:latin typeface="Times New Roman" panose="02020603050405020304" pitchFamily="18" charset="0"/>
                <a:cs typeface="Times New Roman" panose="02020603050405020304" pitchFamily="18" charset="0"/>
              </a:rPr>
              <a:t>   Sudarant bylos indeksą, </a:t>
            </a:r>
            <a:r>
              <a:rPr lang="lt-LT" sz="2000" dirty="0">
                <a:solidFill>
                  <a:schemeClr val="accent3">
                    <a:lumMod val="75000"/>
                  </a:schemeClr>
                </a:solidFill>
                <a:latin typeface="Times New Roman" panose="02020603050405020304" pitchFamily="18" charset="0"/>
                <a:cs typeface="Times New Roman" panose="02020603050405020304" pitchFamily="18" charset="0"/>
              </a:rPr>
              <a:t>rekomenduojama</a:t>
            </a:r>
            <a:r>
              <a:rPr lang="lt-LT" sz="2000" dirty="0">
                <a:latin typeface="Times New Roman" panose="02020603050405020304" pitchFamily="18" charset="0"/>
                <a:cs typeface="Times New Roman" panose="02020603050405020304" pitchFamily="18" charset="0"/>
              </a:rPr>
              <a:t> rašyti failo formatą, taip    suteikiant minimalią informaciją apie vaizdo ir garso dokumento kokybę.</a:t>
            </a:r>
            <a:endParaRPr lang="lt-LT" sz="2000" dirty="0">
              <a:latin typeface="Times New Roman" panose="02020603050405020304" pitchFamily="18" charset="0"/>
              <a:cs typeface="Times New Roman" panose="02020603050405020304" pitchFamily="18" charset="0"/>
            </a:endParaRPr>
          </a:p>
          <a:p>
            <a:pPr>
              <a:buNone/>
            </a:pPr>
            <a:endParaRPr lang="lt-LT" dirty="0"/>
          </a:p>
        </p:txBody>
      </p:sp>
      <p:sp>
        <p:nvSpPr>
          <p:cNvPr id="4" name="Rodyklė: dešinėn 3"/>
          <p:cNvSpPr/>
          <p:nvPr/>
        </p:nvSpPr>
        <p:spPr>
          <a:xfrm>
            <a:off x="4716016" y="2852936"/>
            <a:ext cx="648072" cy="40520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p:cNvPicPr>
            <a:picLocks noChangeAspect="1"/>
          </p:cNvPicPr>
          <p:nvPr/>
        </p:nvPicPr>
        <p:blipFill>
          <a:blip r:embed="rId1"/>
          <a:stretch>
            <a:fillRect/>
          </a:stretch>
        </p:blipFill>
        <p:spPr>
          <a:xfrm>
            <a:off x="4724483" y="3346851"/>
            <a:ext cx="701101" cy="506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683568" y="5517232"/>
            <a:ext cx="8183880" cy="720080"/>
          </a:xfrm>
        </p:spPr>
        <p:txBody>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Vaizdo ir garso dokumentai</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02920" y="530352"/>
            <a:ext cx="8183880" cy="4482824"/>
          </a:xfrm>
        </p:spPr>
        <p:txBody>
          <a:bodyPr/>
          <a:lstStyle/>
          <a:p>
            <a:pPr marL="0" indent="0" algn="ctr">
              <a:buNone/>
            </a:pPr>
            <a:r>
              <a:rPr lang="lt-LT" sz="3600" b="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p>
          <a:p>
            <a:pPr marL="0" indent="0" algn="ctr">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Lietuvos Respublikos dokumentų ir archyvų įstatymas</a:t>
            </a: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algn="ctr">
              <a:buClr>
                <a:schemeClr val="accent3">
                  <a:lumMod val="75000"/>
                </a:schemeClr>
              </a:buClr>
              <a:buFont typeface="Times New Roman" panose="02020603050405020304" pitchFamily="18" charset="0"/>
              <a:buChar char="•"/>
            </a:pP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a:buClr>
                <a:schemeClr val="accent3">
                  <a:lumMod val="75000"/>
                </a:schemeClr>
              </a:buClr>
            </a:pPr>
            <a:r>
              <a:rPr lang="lt-LT" dirty="0">
                <a:latin typeface="Times New Roman" panose="02020603050405020304" pitchFamily="18" charset="0"/>
                <a:cs typeface="Times New Roman" panose="02020603050405020304" pitchFamily="18" charset="0"/>
              </a:rPr>
              <a:t>1 straipsnis. Įstatymo paskirtis</a:t>
            </a:r>
            <a:endParaRPr lang="lt-LT" dirty="0">
              <a:latin typeface="Times New Roman" panose="02020603050405020304" pitchFamily="18" charset="0"/>
              <a:cs typeface="Times New Roman" panose="02020603050405020304" pitchFamily="18" charset="0"/>
            </a:endParaRPr>
          </a:p>
          <a:p>
            <a:pPr marL="0" indent="0">
              <a:buNone/>
            </a:pPr>
            <a:r>
              <a:rPr lang="lt-LT" dirty="0">
                <a:latin typeface="Times New Roman" panose="02020603050405020304" pitchFamily="18" charset="0"/>
                <a:cs typeface="Times New Roman" panose="02020603050405020304" pitchFamily="18" charset="0"/>
              </a:rPr>
              <a:t>	3) Nacionaliniam dokumentų fondui kaupti ir administruoti, kad būtų išsaugotas valstybės dokumentinis paveldas, atminimas ir nacionalinis tapatumas.</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373216"/>
            <a:ext cx="8183880" cy="954432"/>
          </a:xfrm>
        </p:spPr>
        <p:txBody>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Apyrašo EAIS pildymas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4554832"/>
          </a:xfrm>
        </p:spPr>
        <p:txBody>
          <a:bodyPr/>
          <a:lstStyle/>
          <a:p>
            <a:pPr marL="0" indent="0" algn="ctr">
              <a:buClr>
                <a:schemeClr val="accent3">
                  <a:lumMod val="75000"/>
                </a:schemeClr>
              </a:buClr>
              <a:buNone/>
            </a:pPr>
            <a:r>
              <a:rPr lang="lt-LT" sz="2400" b="1" dirty="0">
                <a:solidFill>
                  <a:schemeClr val="accent3">
                    <a:lumMod val="75000"/>
                  </a:schemeClr>
                </a:solidFill>
                <a:latin typeface="Times New Roman" panose="02020603050405020304" pitchFamily="18" charset="0"/>
                <a:cs typeface="Times New Roman" panose="02020603050405020304" pitchFamily="18" charset="0"/>
              </a:rPr>
              <a:t>Bylos antraštės sudarymas</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a:buClr>
                <a:schemeClr val="accent3">
                  <a:lumMod val="75000"/>
                </a:schemeClr>
              </a:buClr>
            </a:pPr>
            <a:endParaRPr lang="lt-LT" sz="2000" b="1" dirty="0">
              <a:solidFill>
                <a:schemeClr val="accent3">
                  <a:lumMod val="75000"/>
                </a:schemeClr>
              </a:solidFill>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b="1" dirty="0">
                <a:solidFill>
                  <a:schemeClr val="accent3">
                    <a:lumMod val="75000"/>
                  </a:schemeClr>
                </a:solidFill>
                <a:latin typeface="Times New Roman" panose="02020603050405020304" pitchFamily="18" charset="0"/>
                <a:cs typeface="Times New Roman" panose="02020603050405020304" pitchFamily="18" charset="0"/>
              </a:rPr>
              <a:t>Vaizdo ir garso dokumento turinys </a:t>
            </a:r>
            <a:r>
              <a:rPr lang="lt-LT" sz="2000" dirty="0">
                <a:latin typeface="Times New Roman" panose="02020603050405020304" pitchFamily="18" charset="0"/>
                <a:cs typeface="Times New Roman" panose="02020603050405020304" pitchFamily="18" charset="0"/>
              </a:rPr>
              <a:t>– išsamiai pateikta informacija apie fotografijoje užfiksuotus objektus (įvykius, asmenis, pastatus, kraštovaizdžius ir t. t.). </a:t>
            </a: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dirty="0">
                <a:latin typeface="Times New Roman" panose="02020603050405020304" pitchFamily="18" charset="0"/>
                <a:cs typeface="Times New Roman" panose="02020603050405020304" pitchFamily="18" charset="0"/>
              </a:rPr>
              <a:t>Jeigu fotografijoje vaizduojamas renginys/įvykis ar tai grupinė nuotrauka, vaizdo aprašymas pradedamas nuo renginio/įvykio įvardijimo. Po to aprašomi svarbiausi, gerai matomi asmenys ir, jeigu įmanoma, kuo tiksliau nurodomas kiekvieno asmens – vardas, pavardė, veiklos sritis ir tuo metu užimtos pareigos. Aprašomas antras planas (pvz.: paminklas, dvaras, piliakalnis ir pan., jei jie nėra paminėti tekste anksčiau). </a:t>
            </a: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dirty="0">
                <a:latin typeface="Times New Roman" panose="02020603050405020304" pitchFamily="18" charset="0"/>
                <a:cs typeface="Times New Roman" panose="02020603050405020304" pitchFamily="18" charset="0"/>
              </a:rPr>
              <a:t>Jeigu aprašomi architektūros ar gamtos objektai, būtina kuo tiksliau nurodyti pavadinimą ir vietą, kurioje yra aprašomas objektas.</a:t>
            </a: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dirty="0">
                <a:latin typeface="Times New Roman" panose="02020603050405020304" pitchFamily="18" charset="0"/>
                <a:cs typeface="Times New Roman" panose="02020603050405020304" pitchFamily="18" charset="0"/>
              </a:rPr>
              <a:t>Aprašant šeimą, būtina nurodyti giminystės ryšius, jei įmanoma. </a:t>
            </a:r>
            <a:endParaRPr lang="lt-LT" sz="2000" dirty="0">
              <a:latin typeface="Times New Roman" panose="02020603050405020304" pitchFamily="18" charset="0"/>
              <a:cs typeface="Times New Roman" panose="02020603050405020304" pitchFamily="18" charset="0"/>
            </a:endParaRPr>
          </a:p>
          <a:p>
            <a:pPr>
              <a:buNone/>
            </a:pPr>
            <a:endParaRPr lang="lt-L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589240"/>
            <a:ext cx="8183880" cy="738408"/>
          </a:xfrm>
        </p:spPr>
        <p:txBody>
          <a:bodyPr>
            <a:normAutofit/>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Apyrašo EAIS pildymas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4842864"/>
          </a:xfrm>
        </p:spPr>
        <p:txBody>
          <a:bodyPr/>
          <a:lstStyle/>
          <a:p>
            <a:pPr marL="0" lvl="0" indent="0" algn="ctr">
              <a:buClr>
                <a:schemeClr val="accent3">
                  <a:lumMod val="75000"/>
                </a:schemeClr>
              </a:buClr>
              <a:buNone/>
            </a:pPr>
            <a:r>
              <a:rPr lang="lt-LT" sz="2400" b="1" dirty="0">
                <a:solidFill>
                  <a:schemeClr val="accent3">
                    <a:lumMod val="75000"/>
                  </a:schemeClr>
                </a:solidFill>
                <a:latin typeface="Times New Roman" panose="02020603050405020304" pitchFamily="18" charset="0"/>
                <a:cs typeface="Times New Roman" panose="02020603050405020304" pitchFamily="18" charset="0"/>
              </a:rPr>
              <a:t>Bylos antraštės sudarymas</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marL="0" lvl="0" indent="0">
              <a:buClr>
                <a:schemeClr val="accent3">
                  <a:lumMod val="75000"/>
                </a:schemeClr>
              </a:buClr>
              <a:buNone/>
            </a:pPr>
            <a:endParaRPr lang="lt-LT" sz="800" b="1" dirty="0">
              <a:solidFill>
                <a:schemeClr val="accent3">
                  <a:lumMod val="75000"/>
                </a:schemeClr>
              </a:solidFill>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900" b="1" dirty="0">
                <a:solidFill>
                  <a:schemeClr val="accent3">
                    <a:lumMod val="75000"/>
                  </a:schemeClr>
                </a:solidFill>
                <a:latin typeface="Times New Roman" panose="02020603050405020304" pitchFamily="18" charset="0"/>
                <a:cs typeface="Times New Roman" panose="02020603050405020304" pitchFamily="18" charset="0"/>
              </a:rPr>
              <a:t>Asmenų vardijimas </a:t>
            </a:r>
            <a:r>
              <a:rPr lang="lt-LT" sz="1900" dirty="0">
                <a:latin typeface="Times New Roman" panose="02020603050405020304" pitchFamily="18" charset="0"/>
                <a:cs typeface="Times New Roman" panose="02020603050405020304" pitchFamily="18" charset="0"/>
              </a:rPr>
              <a:t>fotodokumento aprašo turinyje gali būti pasirenkamas priklausomai nuo vardijamų asmenų skaičiaus ir išsidėstymo. Įprastai asmenys vardijami iš kairės į dešinę, pradedant nuo pirmos (priekinės) eilės. Tokiu atveju, jeigu vardijami daugiau nei keli asmenys, naudojame arabiškus skaitmenis.</a:t>
            </a:r>
            <a:endParaRPr lang="lt-LT" sz="19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900" dirty="0">
                <a:latin typeface="Times New Roman" panose="02020603050405020304" pitchFamily="18" charset="0"/>
                <a:cs typeface="Times New Roman" panose="02020603050405020304" pitchFamily="18" charset="0"/>
              </a:rPr>
              <a:t> Nenustatyti asmenys neįvardijami praleidžiant atitinkamą skaičių. </a:t>
            </a:r>
            <a:endParaRPr lang="lt-LT" sz="19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900" dirty="0">
                <a:latin typeface="Times New Roman" panose="02020603050405020304" pitchFamily="18" charset="0"/>
                <a:cs typeface="Times New Roman" panose="02020603050405020304" pitchFamily="18" charset="0"/>
              </a:rPr>
              <a:t>Skaičiai nuo teksto atskiriami ilgais brūkšniais, paliekant tarpus iš abiejų pusių. </a:t>
            </a:r>
            <a:endParaRPr lang="lt-LT" sz="19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900" dirty="0">
                <a:latin typeface="Times New Roman" panose="02020603050405020304" pitchFamily="18" charset="0"/>
                <a:cs typeface="Times New Roman" panose="02020603050405020304" pitchFamily="18" charset="0"/>
              </a:rPr>
              <a:t>Jeigu fotografijoje matomi trys asmenys, juos vardijame be skaičių. Jeigu vienas iš kelių asmenų nėra žinomas, turinyje nurodoma, kad asmuo nenustatytas.</a:t>
            </a:r>
            <a:endParaRPr lang="lt-LT" sz="19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900" dirty="0">
                <a:latin typeface="Times New Roman" panose="02020603050405020304" pitchFamily="18" charset="0"/>
                <a:cs typeface="Times New Roman" panose="02020603050405020304" pitchFamily="18" charset="0"/>
              </a:rPr>
              <a:t>Jeigu fotografijoje matomi du asmenys, tuomet jie įvardijami skliaustuose nurodant, kurioje pusėje vienas iš jų yra.</a:t>
            </a:r>
            <a:endParaRPr lang="lt-LT" sz="19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900" dirty="0">
                <a:latin typeface="Times New Roman" panose="02020603050405020304" pitchFamily="18" charset="0"/>
                <a:cs typeface="Times New Roman" panose="02020603050405020304" pitchFamily="18" charset="0"/>
              </a:rPr>
              <a:t>Jeigu žmonės išsidėstę taip, jog nesudaro aiškių eilių, skliaustuose galima nurodyti jų poziciją (pvz.: sėdi, stovi pirmas iš dešinės, stovi centre). </a:t>
            </a:r>
            <a:endParaRPr lang="lt-LT" sz="1900" dirty="0">
              <a:latin typeface="Times New Roman" panose="02020603050405020304" pitchFamily="18" charset="0"/>
              <a:cs typeface="Times New Roman" panose="02020603050405020304" pitchFamily="18" charset="0"/>
            </a:endParaRPr>
          </a:p>
          <a:p>
            <a:endParaRPr lang="lt-L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br>
              <a:rPr lang="lt-LT" dirty="0">
                <a:latin typeface="Times New Roman" panose="02020603050405020304" pitchFamily="18" charset="0"/>
                <a:cs typeface="Times New Roman" panose="02020603050405020304" pitchFamily="18" charset="0"/>
              </a:rPr>
            </a:br>
            <a:r>
              <a:rPr lang="lt-LT" dirty="0">
                <a:solidFill>
                  <a:schemeClr val="accent3">
                    <a:lumMod val="75000"/>
                  </a:schemeClr>
                </a:solidFill>
                <a:latin typeface="Times New Roman" panose="02020603050405020304" pitchFamily="18" charset="0"/>
                <a:cs typeface="Times New Roman" panose="02020603050405020304" pitchFamily="18" charset="0"/>
              </a:rPr>
              <a:t>Apyrašo EAIS pildymas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5058888"/>
          </a:xfrm>
        </p:spPr>
        <p:txBody>
          <a:bodyPr/>
          <a:lstStyle/>
          <a:p>
            <a:pPr marL="0" lvl="0" indent="0" algn="ctr">
              <a:buClr>
                <a:schemeClr val="accent3">
                  <a:lumMod val="75000"/>
                </a:schemeClr>
              </a:buClr>
              <a:buNone/>
            </a:pPr>
            <a:r>
              <a:rPr lang="lt-LT" sz="2400" b="1" dirty="0">
                <a:solidFill>
                  <a:schemeClr val="accent3">
                    <a:lumMod val="75000"/>
                  </a:schemeClr>
                </a:solidFill>
                <a:latin typeface="Times New Roman" panose="02020603050405020304" pitchFamily="18" charset="0"/>
                <a:cs typeface="Times New Roman" panose="02020603050405020304" pitchFamily="18" charset="0"/>
              </a:rPr>
              <a:t>Bylos antraštės sudarymas</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marL="0" lvl="0" indent="0">
              <a:buClr>
                <a:schemeClr val="accent3">
                  <a:lumMod val="75000"/>
                </a:schemeClr>
              </a:buClr>
              <a:buNone/>
            </a:pPr>
            <a:endParaRPr lang="lt-LT" sz="800" i="1" dirty="0">
              <a:solidFill>
                <a:schemeClr val="accent3">
                  <a:lumMod val="75000"/>
                </a:schemeClr>
              </a:solidFill>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2000" i="1" dirty="0">
                <a:solidFill>
                  <a:schemeClr val="accent3">
                    <a:lumMod val="75000"/>
                  </a:schemeClr>
                </a:solidFill>
                <a:latin typeface="Times New Roman" panose="02020603050405020304" pitchFamily="18" charset="0"/>
                <a:cs typeface="Times New Roman" panose="02020603050405020304" pitchFamily="18" charset="0"/>
              </a:rPr>
              <a:t>Raidinės santrumpos </a:t>
            </a:r>
            <a:r>
              <a:rPr lang="lt-LT" sz="2000" dirty="0">
                <a:latin typeface="Times New Roman" panose="02020603050405020304" pitchFamily="18" charset="0"/>
                <a:cs typeface="Times New Roman" panose="02020603050405020304" pitchFamily="18" charset="0"/>
              </a:rPr>
              <a:t>fotodokumento aprašo turinyje vartojamos kuomet ilgesnis įstaigos, organizacijos pavadinimas ar kitoks žodžių junginys apraše minimas keletą kartų, pvz., Lietuvos Respublikos (LR) Prezidentė Dalia Grybauskaitė, LR Ministras Pirmininkas Saulius </a:t>
            </a:r>
            <a:r>
              <a:rPr lang="lt-LT" sz="2000" dirty="0" err="1">
                <a:latin typeface="Times New Roman" panose="02020603050405020304" pitchFamily="18" charset="0"/>
                <a:cs typeface="Times New Roman" panose="02020603050405020304" pitchFamily="18" charset="0"/>
              </a:rPr>
              <a:t>Skvernelis</a:t>
            </a:r>
            <a:r>
              <a:rPr lang="lt-LT" sz="2000" dirty="0">
                <a:latin typeface="Times New Roman" panose="02020603050405020304" pitchFamily="18" charset="0"/>
                <a:cs typeface="Times New Roman" panose="02020603050405020304" pitchFamily="18" charset="0"/>
              </a:rPr>
              <a:t>.</a:t>
            </a:r>
            <a:endParaRPr lang="lt-LT" sz="2000" dirty="0">
              <a:latin typeface="Times New Roman" panose="02020603050405020304" pitchFamily="18" charset="0"/>
              <a:cs typeface="Times New Roman" panose="02020603050405020304" pitchFamily="18" charset="0"/>
            </a:endParaRPr>
          </a:p>
          <a:p>
            <a:pPr marL="0" lvl="0" indent="0" algn="just">
              <a:buNone/>
            </a:pPr>
            <a:endParaRPr lang="lt-LT" sz="8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i="1" dirty="0">
                <a:solidFill>
                  <a:schemeClr val="accent3">
                    <a:lumMod val="75000"/>
                  </a:schemeClr>
                </a:solidFill>
                <a:latin typeface="Times New Roman" panose="02020603050405020304" pitchFamily="18" charset="0"/>
                <a:cs typeface="Times New Roman" panose="02020603050405020304" pitchFamily="18" charset="0"/>
              </a:rPr>
              <a:t>Kitų kalbų asmenvardžiai</a:t>
            </a:r>
            <a:r>
              <a:rPr lang="lt-LT" sz="2000" dirty="0">
                <a:solidFill>
                  <a:schemeClr val="accent3">
                    <a:lumMod val="75000"/>
                  </a:schemeClr>
                </a:solidFill>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(vardai ir pavardės) adaptuojami (rašomi pagal tarimą) ir skliaustuose pateikiama autentiška forma, t. y. adaptuotos ir originalios asmenvardžių formos pateikiamos pagrečiui, pvz.: Barakas Obama (</a:t>
            </a:r>
            <a:r>
              <a:rPr lang="lt-LT" sz="2000" dirty="0" err="1">
                <a:latin typeface="Times New Roman" panose="02020603050405020304" pitchFamily="18" charset="0"/>
                <a:cs typeface="Times New Roman" panose="02020603050405020304" pitchFamily="18" charset="0"/>
              </a:rPr>
              <a:t>Barack</a:t>
            </a:r>
            <a:r>
              <a:rPr lang="lt-LT" sz="2000" dirty="0">
                <a:latin typeface="Times New Roman" panose="02020603050405020304" pitchFamily="18" charset="0"/>
                <a:cs typeface="Times New Roman" panose="02020603050405020304" pitchFamily="18" charset="0"/>
              </a:rPr>
              <a:t> Obama), Bronislavas </a:t>
            </a:r>
            <a:r>
              <a:rPr lang="lt-LT" sz="2000" dirty="0" err="1">
                <a:latin typeface="Times New Roman" panose="02020603050405020304" pitchFamily="18" charset="0"/>
                <a:cs typeface="Times New Roman" panose="02020603050405020304" pitchFamily="18" charset="0"/>
              </a:rPr>
              <a:t>Komarovskis</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Bronisław</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Komorowski</a:t>
            </a:r>
            <a:r>
              <a:rPr lang="lt-LT" sz="2000" dirty="0">
                <a:latin typeface="Times New Roman" panose="02020603050405020304" pitchFamily="18" charset="0"/>
                <a:cs typeface="Times New Roman" panose="02020603050405020304" pitchFamily="18" charset="0"/>
              </a:rPr>
              <a:t>). Adaptuojama (jeigu įmanoma) iš originalaus asmenvardžio.</a:t>
            </a:r>
            <a:endParaRPr lang="lt-LT" sz="2000" dirty="0">
              <a:latin typeface="Times New Roman" panose="02020603050405020304" pitchFamily="18" charset="0"/>
              <a:cs typeface="Times New Roman" panose="02020603050405020304" pitchFamily="18" charset="0"/>
            </a:endParaRPr>
          </a:p>
          <a:p>
            <a:pPr marL="0" indent="0" algn="just">
              <a:buNone/>
            </a:pPr>
            <a:endParaRPr lang="lt-LT" sz="8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i="1" dirty="0">
                <a:solidFill>
                  <a:schemeClr val="accent3">
                    <a:lumMod val="75000"/>
                  </a:schemeClr>
                </a:solidFill>
                <a:latin typeface="Times New Roman" panose="02020603050405020304" pitchFamily="18" charset="0"/>
                <a:cs typeface="Times New Roman" panose="02020603050405020304" pitchFamily="18" charset="0"/>
              </a:rPr>
              <a:t>Nelotyniško pagrindo </a:t>
            </a:r>
            <a:r>
              <a:rPr lang="lt-LT" sz="2000" dirty="0">
                <a:latin typeface="Times New Roman" panose="02020603050405020304" pitchFamily="18" charset="0"/>
                <a:cs typeface="Times New Roman" panose="02020603050405020304" pitchFamily="18" charset="0"/>
              </a:rPr>
              <a:t>rašmenis vartojančių kalbų asmenvardžiai transkribuojami atsižvelgiant į jų tarimą ir lietuvių kalboje vyraujančias tradicijas, pvz.: Ana </a:t>
            </a:r>
            <a:r>
              <a:rPr lang="lt-LT" sz="2000" dirty="0" err="1">
                <a:latin typeface="Times New Roman" panose="02020603050405020304" pitchFamily="18" charset="0"/>
                <a:cs typeface="Times New Roman" panose="02020603050405020304" pitchFamily="18" charset="0"/>
              </a:rPr>
              <a:t>Andrejevna</a:t>
            </a:r>
            <a:r>
              <a:rPr lang="lt-LT" sz="2000" dirty="0">
                <a:latin typeface="Times New Roman" panose="02020603050405020304" pitchFamily="18" charset="0"/>
                <a:cs typeface="Times New Roman" panose="02020603050405020304" pitchFamily="18" charset="0"/>
              </a:rPr>
              <a:t> Achmatova. Nelotyniškais rašmenimis originalo skliaustuose nenurodome. </a:t>
            </a:r>
            <a:endParaRPr lang="lt-LT" sz="2000" dirty="0">
              <a:latin typeface="Times New Roman" panose="02020603050405020304" pitchFamily="18" charset="0"/>
              <a:cs typeface="Times New Roman" panose="02020603050405020304" pitchFamily="18" charset="0"/>
            </a:endParaRPr>
          </a:p>
          <a:p>
            <a:pPr marL="0" indent="0" algn="just">
              <a:buNone/>
            </a:pPr>
            <a:r>
              <a:rPr lang="lt-LT" sz="2000" dirty="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a:p>
            <a:endParaRPr lang="lt-LT" sz="2000" dirty="0">
              <a:latin typeface="Times New Roman" panose="02020603050405020304" pitchFamily="18" charset="0"/>
              <a:cs typeface="Times New Roman" panose="02020603050405020304" pitchFamily="18" charset="0"/>
            </a:endParaRPr>
          </a:p>
          <a:p>
            <a:pPr marL="0" indent="0">
              <a:buNone/>
            </a:pPr>
            <a:endParaRPr lang="lt-L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br>
              <a:rPr lang="lt-LT" dirty="0">
                <a:latin typeface="Times New Roman" panose="02020603050405020304" pitchFamily="18" charset="0"/>
                <a:cs typeface="Times New Roman" panose="02020603050405020304" pitchFamily="18" charset="0"/>
              </a:rPr>
            </a:br>
            <a:r>
              <a:rPr lang="lt-LT" dirty="0">
                <a:solidFill>
                  <a:schemeClr val="accent3">
                    <a:lumMod val="75000"/>
                  </a:schemeClr>
                </a:solidFill>
                <a:latin typeface="Times New Roman" panose="02020603050405020304" pitchFamily="18" charset="0"/>
                <a:cs typeface="Times New Roman" panose="02020603050405020304" pitchFamily="18" charset="0"/>
              </a:rPr>
              <a:t>Apyrašo EAIS pildymas</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5058888"/>
          </a:xfrm>
        </p:spPr>
        <p:txBody>
          <a:bodyPr/>
          <a:lstStyle/>
          <a:p>
            <a:pPr marL="0" lvl="0" indent="0" algn="ctr">
              <a:buClr>
                <a:schemeClr val="accent3">
                  <a:lumMod val="75000"/>
                </a:schemeClr>
              </a:buClr>
              <a:buNone/>
            </a:pPr>
            <a:r>
              <a:rPr lang="lt-LT" sz="2400" b="1" dirty="0">
                <a:solidFill>
                  <a:schemeClr val="accent3">
                    <a:lumMod val="75000"/>
                  </a:schemeClr>
                </a:solidFill>
                <a:latin typeface="Times New Roman" panose="02020603050405020304" pitchFamily="18" charset="0"/>
                <a:cs typeface="Times New Roman" panose="02020603050405020304" pitchFamily="18" charset="0"/>
              </a:rPr>
              <a:t>Pastabų grafos pildymas</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marL="0" lvl="0" indent="0" algn="ctr">
              <a:buClr>
                <a:schemeClr val="accent3">
                  <a:lumMod val="75000"/>
                </a:schemeClr>
              </a:buClr>
              <a:buNone/>
            </a:pPr>
            <a:endParaRPr lang="lt-LT" sz="2000" b="1" dirty="0">
              <a:solidFill>
                <a:schemeClr val="accent3">
                  <a:lumMod val="75000"/>
                </a:schemeClr>
              </a:solidFill>
              <a:latin typeface="Times New Roman" panose="02020603050405020304" pitchFamily="18" charset="0"/>
              <a:cs typeface="Times New Roman" panose="02020603050405020304" pitchFamily="18" charset="0"/>
            </a:endParaRPr>
          </a:p>
          <a:p>
            <a:pPr marL="0" lvl="0" indent="0" algn="ctr">
              <a:buClr>
                <a:schemeClr val="accent3">
                  <a:lumMod val="75000"/>
                </a:schemeClr>
              </a:buClr>
              <a:buNone/>
            </a:pPr>
            <a:endParaRPr lang="lt-LT" sz="2000" b="1" dirty="0">
              <a:solidFill>
                <a:schemeClr val="accent3">
                  <a:lumMod val="75000"/>
                </a:schemeClr>
              </a:solidFill>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b="1" i="1" dirty="0">
                <a:solidFill>
                  <a:schemeClr val="accent3">
                    <a:lumMod val="75000"/>
                  </a:schemeClr>
                </a:solidFill>
                <a:latin typeface="Times New Roman" panose="02020603050405020304" pitchFamily="18" charset="0"/>
                <a:cs typeface="Times New Roman" panose="02020603050405020304" pitchFamily="18" charset="0"/>
              </a:rPr>
              <a:t>Privaloma</a:t>
            </a:r>
            <a:r>
              <a:rPr lang="lt-LT" sz="2000" dirty="0">
                <a:latin typeface="Times New Roman" panose="02020603050405020304" pitchFamily="18" charset="0"/>
                <a:cs typeface="Times New Roman" panose="02020603050405020304" pitchFamily="18" charset="0"/>
              </a:rPr>
              <a:t> rašyti vaizdo ir garso dokumento autorių.</a:t>
            </a:r>
            <a:endParaRPr lang="lt-LT" sz="2000" dirty="0">
              <a:latin typeface="Times New Roman" panose="02020603050405020304" pitchFamily="18" charset="0"/>
              <a:cs typeface="Times New Roman" panose="02020603050405020304" pitchFamily="18" charset="0"/>
            </a:endParaRPr>
          </a:p>
          <a:p>
            <a:pPr marL="0" indent="0" algn="just">
              <a:buClr>
                <a:schemeClr val="accent3">
                  <a:lumMod val="75000"/>
                </a:schemeClr>
              </a:buClr>
              <a:buNone/>
            </a:pP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dirty="0">
                <a:latin typeface="Times New Roman" panose="02020603050405020304" pitchFamily="18" charset="0"/>
                <a:cs typeface="Times New Roman" panose="02020603050405020304" pitchFamily="18" charset="0"/>
              </a:rPr>
              <a:t>Autoriaus vardą ir pavardę </a:t>
            </a:r>
            <a:r>
              <a:rPr lang="lt-LT" sz="2000" b="1" i="1" dirty="0">
                <a:solidFill>
                  <a:schemeClr val="accent3">
                    <a:lumMod val="75000"/>
                  </a:schemeClr>
                </a:solidFill>
                <a:latin typeface="Times New Roman" panose="02020603050405020304" pitchFamily="18" charset="0"/>
                <a:cs typeface="Times New Roman" panose="02020603050405020304" pitchFamily="18" charset="0"/>
              </a:rPr>
              <a:t>privaloma</a:t>
            </a:r>
            <a:r>
              <a:rPr lang="lt-LT" sz="2000" dirty="0">
                <a:latin typeface="Times New Roman" panose="02020603050405020304" pitchFamily="18" charset="0"/>
                <a:cs typeface="Times New Roman" panose="02020603050405020304" pitchFamily="18" charset="0"/>
              </a:rPr>
              <a:t> rašyti netrumpinant -  pilnas vardas ir pavardė.</a:t>
            </a:r>
            <a:endParaRPr lang="lt-LT" sz="2000" dirty="0">
              <a:latin typeface="Times New Roman" panose="02020603050405020304" pitchFamily="18" charset="0"/>
              <a:cs typeface="Times New Roman" panose="02020603050405020304" pitchFamily="18" charset="0"/>
            </a:endParaRPr>
          </a:p>
          <a:p>
            <a:pPr marL="0" indent="0" algn="just">
              <a:buClr>
                <a:schemeClr val="accent3">
                  <a:lumMod val="75000"/>
                </a:schemeClr>
              </a:buClr>
              <a:buNone/>
            </a:pPr>
            <a:endParaRPr lang="lt-LT" sz="20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dirty="0">
                <a:latin typeface="Times New Roman" panose="02020603050405020304" pitchFamily="18" charset="0"/>
                <a:cs typeface="Times New Roman" panose="02020603050405020304" pitchFamily="18" charset="0"/>
              </a:rPr>
              <a:t>Pastabose galima (bet nebūtina) įrašyti laikmenų (USB, CD, DVD) numerius, jei duomenis (failus) valstybės archyvui perduosite fizinėse laikmenose. </a:t>
            </a:r>
            <a:endParaRPr lang="lt-LT" sz="2000" dirty="0">
              <a:latin typeface="Times New Roman" panose="02020603050405020304" pitchFamily="18" charset="0"/>
              <a:cs typeface="Times New Roman" panose="02020603050405020304" pitchFamily="18" charset="0"/>
            </a:endParaRPr>
          </a:p>
          <a:p>
            <a:pPr marL="0" indent="0" algn="just">
              <a:buNone/>
            </a:pPr>
            <a:r>
              <a:rPr lang="lt-LT" sz="2000" dirty="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a:p>
            <a:endParaRPr lang="lt-LT" sz="2000" dirty="0">
              <a:latin typeface="Times New Roman" panose="02020603050405020304" pitchFamily="18" charset="0"/>
              <a:cs typeface="Times New Roman" panose="02020603050405020304" pitchFamily="18" charset="0"/>
            </a:endParaRPr>
          </a:p>
          <a:p>
            <a:pPr marL="0" indent="0">
              <a:buNone/>
            </a:pPr>
            <a:endParaRPr lang="lt-L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r>
              <a:rPr lang="lt-LT" sz="2800" dirty="0">
                <a:solidFill>
                  <a:schemeClr val="accent3">
                    <a:lumMod val="75000"/>
                  </a:schemeClr>
                </a:solidFill>
                <a:latin typeface="Times New Roman" panose="02020603050405020304" pitchFamily="18" charset="0"/>
                <a:cs typeface="Times New Roman" panose="02020603050405020304" pitchFamily="18" charset="0"/>
              </a:rPr>
              <a:t>Perdavimas</a:t>
            </a:r>
            <a:endParaRPr lang="lt-LT"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4842864"/>
          </a:xfrm>
        </p:spPr>
        <p:txBody>
          <a:bodyPr/>
          <a:lstStyle/>
          <a:p>
            <a:pPr marL="0" indent="0" algn="ctr">
              <a:buNone/>
            </a:pPr>
            <a:endParaRPr lang="lt-LT"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lt-LT" b="1" dirty="0">
                <a:solidFill>
                  <a:schemeClr val="accent3">
                    <a:lumMod val="75000"/>
                  </a:schemeClr>
                </a:solidFill>
                <a:latin typeface="Times New Roman" panose="02020603050405020304" pitchFamily="18" charset="0"/>
                <a:cs typeface="Times New Roman" panose="02020603050405020304" pitchFamily="18" charset="0"/>
              </a:rPr>
              <a:t>Perdavimas valstybės archyvui</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r>
              <a:rPr lang="lt-LT" dirty="0">
                <a:latin typeface="Times New Roman" panose="02020603050405020304" pitchFamily="18" charset="0"/>
                <a:cs typeface="Times New Roman" panose="02020603050405020304" pitchFamily="18" charset="0"/>
              </a:rPr>
              <a:t>Apyrašas, suderintas </a:t>
            </a:r>
            <a:r>
              <a:rPr lang="lt-LT" dirty="0" err="1">
                <a:latin typeface="Times New Roman" panose="02020603050405020304" pitchFamily="18" charset="0"/>
                <a:cs typeface="Times New Roman" panose="02020603050405020304" pitchFamily="18" charset="0"/>
              </a:rPr>
              <a:t>EAIS‘e</a:t>
            </a:r>
            <a:endParaRPr lang="lt-LT" dirty="0">
              <a:latin typeface="Times New Roman" panose="02020603050405020304" pitchFamily="18" charset="0"/>
              <a:cs typeface="Times New Roman" panose="02020603050405020304" pitchFamily="18" charset="0"/>
            </a:endParaRPr>
          </a:p>
          <a:p>
            <a:pPr marL="0" indent="0" algn="ctr">
              <a:buNone/>
            </a:pPr>
            <a:endParaRPr lang="lt-LT" dirty="0">
              <a:latin typeface="Times New Roman" panose="02020603050405020304" pitchFamily="18" charset="0"/>
              <a:cs typeface="Times New Roman" panose="02020603050405020304" pitchFamily="18" charset="0"/>
            </a:endParaRPr>
          </a:p>
          <a:p>
            <a:pPr marL="0" indent="0" algn="ctr">
              <a:buNone/>
            </a:pPr>
            <a:r>
              <a:rPr lang="lt-LT" dirty="0">
                <a:latin typeface="Times New Roman" panose="02020603050405020304" pitchFamily="18" charset="0"/>
                <a:cs typeface="Times New Roman" panose="02020603050405020304" pitchFamily="18" charset="0"/>
              </a:rPr>
              <a:t>Perdavimo aktas</a:t>
            </a:r>
            <a:endParaRPr lang="lt-LT" dirty="0">
              <a:latin typeface="Times New Roman" panose="02020603050405020304" pitchFamily="18" charset="0"/>
              <a:cs typeface="Times New Roman" panose="02020603050405020304" pitchFamily="18" charset="0"/>
            </a:endParaRPr>
          </a:p>
          <a:p>
            <a:pPr marL="0" indent="0" algn="ctr">
              <a:buNone/>
            </a:pPr>
            <a:endParaRPr lang="lt-LT" dirty="0">
              <a:latin typeface="Times New Roman" panose="02020603050405020304" pitchFamily="18" charset="0"/>
              <a:cs typeface="Times New Roman" panose="02020603050405020304" pitchFamily="18" charset="0"/>
            </a:endParaRPr>
          </a:p>
          <a:p>
            <a:pPr lvl="0" algn="ctr">
              <a:buClr>
                <a:schemeClr val="accent3">
                  <a:lumMod val="75000"/>
                </a:schemeClr>
              </a:buClr>
            </a:pPr>
            <a:r>
              <a:rPr lang="lt-LT" dirty="0">
                <a:latin typeface="Times New Roman" panose="02020603050405020304" pitchFamily="18" charset="0"/>
                <a:cs typeface="Times New Roman" panose="02020603050405020304" pitchFamily="18" charset="0"/>
              </a:rPr>
              <a:t>www.wetransfer.com</a:t>
            </a:r>
            <a:endParaRPr lang="lt-LT" dirty="0">
              <a:latin typeface="Times New Roman" panose="02020603050405020304" pitchFamily="18" charset="0"/>
              <a:cs typeface="Times New Roman" panose="02020603050405020304" pitchFamily="18" charset="0"/>
            </a:endParaRPr>
          </a:p>
          <a:p>
            <a:pPr marL="0" lvl="0" indent="0" algn="ctr">
              <a:buNone/>
            </a:pPr>
            <a:r>
              <a:rPr lang="lt-LT" b="1" dirty="0">
                <a:solidFill>
                  <a:schemeClr val="accent3">
                    <a:lumMod val="75000"/>
                  </a:schemeClr>
                </a:solidFill>
                <a:latin typeface="Times New Roman" panose="02020603050405020304" pitchFamily="18" charset="0"/>
                <a:cs typeface="Times New Roman" panose="02020603050405020304" pitchFamily="18" charset="0"/>
              </a:rPr>
              <a:t>arba</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lvl="0" algn="ctr">
              <a:buClr>
                <a:schemeClr val="accent3">
                  <a:lumMod val="75000"/>
                </a:schemeClr>
              </a:buClr>
            </a:pPr>
            <a:r>
              <a:rPr lang="lt-LT" dirty="0">
                <a:latin typeface="Times New Roman" panose="02020603050405020304" pitchFamily="18" charset="0"/>
                <a:cs typeface="Times New Roman" panose="02020603050405020304" pitchFamily="18" charset="0"/>
              </a:rPr>
              <a:t>Laikmenos: USB, DVD, CD</a:t>
            </a:r>
            <a:endParaRPr lang="lt-LT" dirty="0">
              <a:latin typeface="Times New Roman" panose="02020603050405020304" pitchFamily="18" charset="0"/>
              <a:cs typeface="Times New Roman" panose="02020603050405020304" pitchFamily="18" charset="0"/>
            </a:endParaRPr>
          </a:p>
          <a:p>
            <a:pPr lvl="0"/>
            <a:endParaRPr lang="lt-LT" sz="2000" dirty="0">
              <a:latin typeface="Times New Roman" panose="02020603050405020304" pitchFamily="18" charset="0"/>
              <a:cs typeface="Times New Roman" panose="02020603050405020304" pitchFamily="18" charset="0"/>
            </a:endParaRPr>
          </a:p>
          <a:p>
            <a:pPr marL="0" lvl="0" indent="0">
              <a:buNone/>
            </a:pPr>
            <a:endParaRPr lang="lt-LT" sz="2000" dirty="0">
              <a:latin typeface="Times New Roman" panose="02020603050405020304" pitchFamily="18" charset="0"/>
              <a:cs typeface="Times New Roman" panose="02020603050405020304" pitchFamily="18" charset="0"/>
            </a:endParaRPr>
          </a:p>
          <a:p>
            <a:pPr marL="0" indent="0">
              <a:buNone/>
            </a:pPr>
            <a:endParaRPr lang="lt-LT" dirty="0"/>
          </a:p>
        </p:txBody>
      </p:sp>
      <p:pic>
        <p:nvPicPr>
          <p:cNvPr id="4" name="Paveikslėlis 3"/>
          <p:cNvPicPr>
            <a:picLocks noChangeAspect="1"/>
          </p:cNvPicPr>
          <p:nvPr/>
        </p:nvPicPr>
        <p:blipFill>
          <a:blip r:embed="rId1"/>
          <a:stretch>
            <a:fillRect/>
          </a:stretch>
        </p:blipFill>
        <p:spPr>
          <a:xfrm>
            <a:off x="4293082" y="2476255"/>
            <a:ext cx="603556" cy="475529"/>
          </a:xfrm>
          <a:prstGeom prst="rect">
            <a:avLst/>
          </a:prstGeom>
        </p:spPr>
      </p:pic>
      <p:pic>
        <p:nvPicPr>
          <p:cNvPr id="5" name="Paveikslėlis 4"/>
          <p:cNvPicPr>
            <a:picLocks noChangeAspect="1"/>
          </p:cNvPicPr>
          <p:nvPr/>
        </p:nvPicPr>
        <p:blipFill>
          <a:blip r:embed="rId1"/>
          <a:stretch>
            <a:fillRect/>
          </a:stretch>
        </p:blipFill>
        <p:spPr>
          <a:xfrm>
            <a:off x="4293082" y="3449206"/>
            <a:ext cx="603556" cy="4755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r>
              <a:rPr lang="lt-LT" sz="2800" dirty="0">
                <a:solidFill>
                  <a:schemeClr val="accent3">
                    <a:lumMod val="75000"/>
                  </a:schemeClr>
                </a:solidFill>
                <a:latin typeface="Times New Roman" panose="02020603050405020304" pitchFamily="18" charset="0"/>
                <a:cs typeface="Times New Roman" panose="02020603050405020304" pitchFamily="18" charset="0"/>
              </a:rPr>
              <a:t>Perdavimas</a:t>
            </a:r>
            <a:endParaRPr lang="lt-LT"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4842864"/>
          </a:xfrm>
        </p:spPr>
        <p:txBody>
          <a:bodyPr/>
          <a:lstStyle/>
          <a:p>
            <a:pPr marL="0" indent="0" algn="ctr">
              <a:buNone/>
            </a:pPr>
            <a:endParaRPr lang="lt-LT" sz="800"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lt-LT" b="1" dirty="0">
                <a:solidFill>
                  <a:schemeClr val="accent3">
                    <a:lumMod val="75000"/>
                  </a:schemeClr>
                </a:solidFill>
                <a:latin typeface="Times New Roman" panose="02020603050405020304" pitchFamily="18" charset="0"/>
                <a:cs typeface="Times New Roman" panose="02020603050405020304" pitchFamily="18" charset="0"/>
              </a:rPr>
              <a:t>Audiovizualinių ir fotografijos kūrinių perdavimas valstybės archyvui</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800"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Clr>
                <a:schemeClr val="accent3">
                  <a:lumMod val="75000"/>
                </a:schemeClr>
              </a:buClr>
              <a:buNone/>
            </a:pPr>
            <a:r>
              <a:rPr lang="lt-LT" sz="2000" i="1" dirty="0">
                <a:solidFill>
                  <a:schemeClr val="accent3">
                    <a:lumMod val="75000"/>
                  </a:schemeClr>
                </a:solidFill>
                <a:latin typeface="Times New Roman" panose="02020603050405020304" pitchFamily="18" charset="0"/>
                <a:cs typeface="Times New Roman" panose="02020603050405020304" pitchFamily="18" charset="0"/>
              </a:rPr>
              <a:t>Valstybės ir savivaldybių institucijų, įstaigų, įmonių veiklos dokumentų perdavimo valstybės archyvams taisyklės. </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900"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r>
              <a:rPr lang="lt-LT" b="1" dirty="0">
                <a:solidFill>
                  <a:schemeClr val="accent3">
                    <a:lumMod val="75000"/>
                  </a:schemeClr>
                </a:solidFill>
                <a:latin typeface="Times New Roman" panose="02020603050405020304" pitchFamily="18" charset="0"/>
                <a:cs typeface="Times New Roman" panose="02020603050405020304" pitchFamily="18" charset="0"/>
              </a:rPr>
              <a:t>Išimtis</a:t>
            </a:r>
            <a:endParaRPr lang="lt-LT"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900" b="1" dirty="0">
              <a:solidFill>
                <a:schemeClr val="accent3">
                  <a:lumMod val="75000"/>
                </a:schemeClr>
              </a:solidFill>
              <a:latin typeface="Times New Roman" panose="02020603050405020304" pitchFamily="18" charset="0"/>
              <a:cs typeface="Times New Roman" panose="02020603050405020304" pitchFamily="18" charset="0"/>
            </a:endParaRPr>
          </a:p>
          <a:p>
            <a:pPr algn="just">
              <a:buClr>
                <a:schemeClr val="accent3">
                  <a:lumMod val="75000"/>
                </a:schemeClr>
              </a:buClr>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Laikotarpio, kurio dokumentai perduodami, </a:t>
            </a:r>
            <a:r>
              <a:rPr lang="lt-LT" i="1" dirty="0">
                <a:solidFill>
                  <a:schemeClr val="accent3">
                    <a:lumMod val="75000"/>
                  </a:schemeClr>
                </a:solidFill>
                <a:latin typeface="Times New Roman" panose="02020603050405020304" pitchFamily="18" charset="0"/>
                <a:cs typeface="Times New Roman" panose="02020603050405020304" pitchFamily="18" charset="0"/>
              </a:rPr>
              <a:t>pažyma</a:t>
            </a:r>
            <a:r>
              <a:rPr lang="lt-LT" dirty="0">
                <a:latin typeface="Times New Roman" panose="02020603050405020304" pitchFamily="18" charset="0"/>
                <a:cs typeface="Times New Roman" panose="02020603050405020304" pitchFamily="18" charset="0"/>
              </a:rPr>
              <a:t> apie įstaigos veiklos istoriją ir dokumentų sutvarkymą, perduodant vaizdo ir garso dokumentus </a:t>
            </a:r>
            <a:r>
              <a:rPr lang="lt-LT" b="1" i="1" dirty="0">
                <a:solidFill>
                  <a:schemeClr val="accent3">
                    <a:lumMod val="75000"/>
                  </a:schemeClr>
                </a:solidFill>
                <a:latin typeface="Times New Roman" panose="02020603050405020304" pitchFamily="18" charset="0"/>
                <a:cs typeface="Times New Roman" panose="02020603050405020304" pitchFamily="18" charset="0"/>
              </a:rPr>
              <a:t>neteikiama</a:t>
            </a:r>
            <a:r>
              <a:rPr lang="lt-LT" dirty="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a:p>
            <a:pPr marL="0" lvl="0" indent="0">
              <a:buNone/>
            </a:pPr>
            <a:endParaRPr lang="lt-LT" sz="2000" dirty="0">
              <a:latin typeface="Times New Roman" panose="02020603050405020304" pitchFamily="18" charset="0"/>
              <a:cs typeface="Times New Roman" panose="02020603050405020304" pitchFamily="18" charset="0"/>
            </a:endParaRPr>
          </a:p>
          <a:p>
            <a:pPr marL="0" lvl="0" indent="0">
              <a:buNone/>
            </a:pPr>
            <a:endParaRPr lang="lt-LT" sz="2000" dirty="0">
              <a:latin typeface="Times New Roman" panose="02020603050405020304" pitchFamily="18" charset="0"/>
              <a:cs typeface="Times New Roman" panose="02020603050405020304" pitchFamily="18" charset="0"/>
            </a:endParaRPr>
          </a:p>
          <a:p>
            <a:pPr marL="0" indent="0">
              <a:buNone/>
            </a:pPr>
            <a:endParaRPr lang="lt-L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r>
              <a:rPr lang="lt-LT" sz="2800" dirty="0">
                <a:solidFill>
                  <a:schemeClr val="accent3">
                    <a:lumMod val="75000"/>
                  </a:schemeClr>
                </a:solidFill>
                <a:latin typeface="Times New Roman" panose="02020603050405020304" pitchFamily="18" charset="0"/>
                <a:cs typeface="Times New Roman" panose="02020603050405020304" pitchFamily="18" charset="0"/>
              </a:rPr>
              <a:t>Perdavimas</a:t>
            </a:r>
            <a:endParaRPr lang="lt-LT"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5418928"/>
          </a:xfrm>
        </p:spPr>
        <p:txBody>
          <a:bodyPr/>
          <a:lstStyle/>
          <a:p>
            <a:pPr marL="0" indent="0" algn="ctr">
              <a:buNone/>
            </a:pPr>
            <a:endParaRPr lang="lt-LT" sz="800" dirty="0">
              <a:solidFill>
                <a:schemeClr val="accent1"/>
              </a:solidFill>
              <a:latin typeface="Times New Roman" panose="02020603050405020304" pitchFamily="18" charset="0"/>
              <a:cs typeface="Times New Roman" panose="02020603050405020304" pitchFamily="18" charset="0"/>
            </a:endParaRPr>
          </a:p>
          <a:p>
            <a:pPr marL="0" indent="0" algn="ctr">
              <a:buNone/>
            </a:pPr>
            <a:r>
              <a:rPr lang="lt-LT" sz="2400" b="1" dirty="0">
                <a:solidFill>
                  <a:schemeClr val="accent3">
                    <a:lumMod val="75000"/>
                  </a:schemeClr>
                </a:solidFill>
                <a:latin typeface="Times New Roman" panose="02020603050405020304" pitchFamily="18" charset="0"/>
                <a:cs typeface="Times New Roman" panose="02020603050405020304" pitchFamily="18" charset="0"/>
              </a:rPr>
              <a:t>Audiovizualinių ir fotografijos kūrinių perdavimas valstybės archyvui</a:t>
            </a:r>
            <a:endParaRPr lang="lt-LT" sz="2400" b="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800" b="1" dirty="0">
              <a:solidFill>
                <a:schemeClr val="accent3">
                  <a:lumMod val="75000"/>
                </a:schemeClr>
              </a:solidFill>
              <a:latin typeface="Times New Roman" panose="02020603050405020304" pitchFamily="18" charset="0"/>
              <a:cs typeface="Times New Roman" panose="02020603050405020304" pitchFamily="18" charset="0"/>
            </a:endParaRPr>
          </a:p>
          <a:p>
            <a:pPr marL="0" lvl="0" indent="0">
              <a:buNone/>
            </a:pPr>
            <a:endParaRPr lang="lt-LT" sz="2000" dirty="0">
              <a:latin typeface="Times New Roman" panose="02020603050405020304" pitchFamily="18" charset="0"/>
              <a:cs typeface="Times New Roman" panose="02020603050405020304" pitchFamily="18" charset="0"/>
            </a:endParaRPr>
          </a:p>
          <a:p>
            <a:pPr marL="0" lvl="0" indent="0">
              <a:buNone/>
            </a:pPr>
            <a:endParaRPr lang="lt-LT" sz="2000" dirty="0">
              <a:latin typeface="Times New Roman" panose="02020603050405020304" pitchFamily="18" charset="0"/>
              <a:cs typeface="Times New Roman" panose="02020603050405020304" pitchFamily="18" charset="0"/>
            </a:endParaRPr>
          </a:p>
          <a:p>
            <a:pPr marL="0" indent="0">
              <a:buNone/>
            </a:pPr>
            <a:endParaRPr lang="lt-LT" dirty="0"/>
          </a:p>
        </p:txBody>
      </p:sp>
      <p:pic>
        <p:nvPicPr>
          <p:cNvPr id="4" name="Paveikslėlis 3"/>
          <p:cNvPicPr>
            <a:picLocks noChangeAspect="1"/>
          </p:cNvPicPr>
          <p:nvPr/>
        </p:nvPicPr>
        <p:blipFill>
          <a:blip r:embed="rId1"/>
          <a:stretch>
            <a:fillRect/>
          </a:stretch>
        </p:blipFill>
        <p:spPr>
          <a:xfrm>
            <a:off x="1115616" y="1700808"/>
            <a:ext cx="2920237" cy="4145639"/>
          </a:xfrm>
          <a:prstGeom prst="rect">
            <a:avLst/>
          </a:prstGeom>
        </p:spPr>
      </p:pic>
      <p:pic>
        <p:nvPicPr>
          <p:cNvPr id="5" name="Paveikslėlis 4"/>
          <p:cNvPicPr>
            <a:picLocks noChangeAspect="1"/>
          </p:cNvPicPr>
          <p:nvPr/>
        </p:nvPicPr>
        <p:blipFill>
          <a:blip r:embed="rId2"/>
          <a:stretch>
            <a:fillRect/>
          </a:stretch>
        </p:blipFill>
        <p:spPr>
          <a:xfrm>
            <a:off x="5339409" y="1700808"/>
            <a:ext cx="2737341" cy="41517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Atvaizdo  naudojimo atmintinė</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5058888"/>
          </a:xfrm>
        </p:spPr>
        <p:txBody>
          <a:bodyPr/>
          <a:lstStyle/>
          <a:p>
            <a:pPr marL="0" indent="0">
              <a:buNone/>
            </a:pPr>
            <a:r>
              <a:rPr lang="lt-LT" sz="2000" dirty="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a:p>
            <a:pPr marL="0" indent="0" algn="ctr">
              <a:buNone/>
            </a:pPr>
            <a:r>
              <a:rPr lang="lt-LT" dirty="0">
                <a:solidFill>
                  <a:schemeClr val="accent3">
                    <a:lumMod val="75000"/>
                  </a:schemeClr>
                </a:solidFill>
                <a:latin typeface="Times New Roman" panose="02020603050405020304" pitchFamily="18" charset="0"/>
                <a:cs typeface="Times New Roman" panose="02020603050405020304" pitchFamily="18" charset="0"/>
                <a:hlinkClick r:id="rId1"/>
              </a:rPr>
              <a:t>http://cc.lnb.lt/teise-i-atvaizda-2/</a:t>
            </a:r>
            <a:r>
              <a:rPr lang="lt-LT" dirty="0">
                <a:solidFill>
                  <a:schemeClr val="accent3">
                    <a:lumMod val="75000"/>
                  </a:schemeClr>
                </a:solidFill>
                <a:latin typeface="Times New Roman" panose="02020603050405020304" pitchFamily="18" charset="0"/>
                <a:cs typeface="Times New Roman" panose="02020603050405020304" pitchFamily="18" charset="0"/>
              </a:rPr>
              <a:t> </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endParaRPr lang="lt-LT" sz="16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dirty="0">
                <a:latin typeface="Times New Roman" panose="02020603050405020304" pitchFamily="18" charset="0"/>
                <a:cs typeface="Times New Roman" panose="02020603050405020304" pitchFamily="18" charset="0"/>
              </a:rPr>
              <a:t> Kaip ir autorius ar atlikėjas, teisių į atvaizdą turėtojas savo nuožiūra gali spręsti, ką su jo atvaizdu galima daryti – ar galima jį demonstruoti, atgaminti ir pan.</a:t>
            </a:r>
            <a:endParaRPr lang="lt-LT" sz="20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2000" dirty="0">
                <a:latin typeface="Times New Roman" panose="02020603050405020304" pitchFamily="18" charset="0"/>
                <a:cs typeface="Times New Roman" panose="02020603050405020304" pitchFamily="18" charset="0"/>
              </a:rPr>
              <a:t>Teisė į atvaizdą, skirtingai nei, tarkime, autorių turtinės teisės, „neturi galiojimo termino“, taigi nėra tokio laiko tarpo, po kurio teisės nustotų galioti.</a:t>
            </a:r>
            <a:endParaRPr lang="lt-LT" sz="20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2000" dirty="0">
                <a:latin typeface="Times New Roman" panose="02020603050405020304" pitchFamily="18" charset="0"/>
                <a:cs typeface="Times New Roman" panose="02020603050405020304" pitchFamily="18" charset="0"/>
              </a:rPr>
              <a:t>Žinoma, kuo turimas atvaizdas senesnis, tuo mažesnė tikimybė, jog atvaizdo savininkas bus identifikuotas ar reikš pretenzijas. Be to, neretai teisių į atvaizdą turėtojai ne tik neprieštarauja, kad jų atvaizdas būtų panaudotas, bet ir linkę tai skatinti. Taigi nors formaliai paskelbimas be sutikimo nebūtų teisėtas, interesų pažeidimo tikimybė, įvertinus praktinę pusę, gali būti itin maža.</a:t>
            </a:r>
            <a:endParaRPr lang="lt-LT" sz="2000" dirty="0">
              <a:latin typeface="Times New Roman" panose="02020603050405020304" pitchFamily="18" charset="0"/>
              <a:cs typeface="Times New Roman" panose="02020603050405020304" pitchFamily="18" charset="0"/>
            </a:endParaRPr>
          </a:p>
          <a:p>
            <a:pPr marL="0" indent="0">
              <a:buNone/>
            </a:pPr>
            <a:endParaRPr lang="lt-L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 y="5733256"/>
            <a:ext cx="8183880" cy="594392"/>
          </a:xfrm>
        </p:spPr>
        <p:txBody>
          <a:bodyPr>
            <a:noAutofit/>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Atvaizdo  naudojimo atmintinė</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920" y="530352"/>
            <a:ext cx="8183880" cy="5202904"/>
          </a:xfrm>
        </p:spPr>
        <p:txBody>
          <a:bodyPr/>
          <a:lstStyle/>
          <a:p>
            <a:pPr marL="0" indent="0">
              <a:buNone/>
            </a:pPr>
            <a:r>
              <a:rPr lang="lt-LT" sz="2000" dirty="0">
                <a:latin typeface="Times New Roman" panose="02020603050405020304" pitchFamily="18" charset="0"/>
                <a:cs typeface="Times New Roman" panose="02020603050405020304" pitchFamily="18" charset="0"/>
              </a:rPr>
              <a:t> </a:t>
            </a:r>
            <a:endParaRPr lang="lt-LT" sz="2000" dirty="0">
              <a:latin typeface="Times New Roman" panose="02020603050405020304" pitchFamily="18" charset="0"/>
              <a:cs typeface="Times New Roman" panose="02020603050405020304" pitchFamily="18" charset="0"/>
            </a:endParaRPr>
          </a:p>
          <a:p>
            <a:pPr marL="0" indent="0" algn="ctr">
              <a:buNone/>
            </a:pPr>
            <a:r>
              <a:rPr lang="lt-LT" dirty="0">
                <a:solidFill>
                  <a:schemeClr val="accent3">
                    <a:lumMod val="75000"/>
                  </a:schemeClr>
                </a:solidFill>
                <a:latin typeface="Times New Roman" panose="02020603050405020304" pitchFamily="18" charset="0"/>
                <a:cs typeface="Times New Roman" panose="02020603050405020304" pitchFamily="18" charset="0"/>
                <a:hlinkClick r:id="rId1"/>
              </a:rPr>
              <a:t>http://cc.lnb.lt/teise-i-atvaizda-2/</a:t>
            </a:r>
            <a:r>
              <a:rPr lang="lt-LT" dirty="0">
                <a:solidFill>
                  <a:schemeClr val="accent3">
                    <a:lumMod val="75000"/>
                  </a:schemeClr>
                </a:solidFill>
                <a:latin typeface="Times New Roman" panose="02020603050405020304" pitchFamily="18" charset="0"/>
                <a:cs typeface="Times New Roman" panose="02020603050405020304" pitchFamily="18" charset="0"/>
              </a:rPr>
              <a:t> </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a:p>
            <a:endParaRPr lang="lt-LT" sz="2000" dirty="0">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800" dirty="0">
                <a:latin typeface="Times New Roman" panose="02020603050405020304" pitchFamily="18" charset="0"/>
                <a:cs typeface="Times New Roman" panose="02020603050405020304" pitchFamily="18" charset="0"/>
              </a:rPr>
              <a:t>Jums gali kilti klausimas, kas nutiktų, jei paaiškėtų, kad teisės į atvaizdą buvo pažeistos, ir kokių veiksmų galėtų imtis tokių teisių turėtojas, ko galėtų reikalauti? Tokių teisių turėtojas galėtų reikalauti:</a:t>
            </a:r>
            <a:endParaRPr lang="lt-LT" sz="1800" dirty="0">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400" i="1" dirty="0">
                <a:solidFill>
                  <a:schemeClr val="accent3">
                    <a:lumMod val="75000"/>
                  </a:schemeClr>
                </a:solidFill>
                <a:latin typeface="Times New Roman" panose="02020603050405020304" pitchFamily="18" charset="0"/>
                <a:cs typeface="Times New Roman" panose="02020603050405020304" pitchFamily="18" charset="0"/>
              </a:rPr>
              <a:t>(a) nustoti naudoti atvaizdą ir </a:t>
            </a:r>
            <a:endParaRPr lang="lt-LT" sz="1400" i="1" dirty="0">
              <a:solidFill>
                <a:schemeClr val="accent3">
                  <a:lumMod val="75000"/>
                </a:schemeClr>
              </a:solidFill>
              <a:latin typeface="Times New Roman" panose="02020603050405020304" pitchFamily="18" charset="0"/>
              <a:cs typeface="Times New Roman" panose="02020603050405020304" pitchFamily="18" charset="0"/>
            </a:endParaRPr>
          </a:p>
          <a:p>
            <a:pPr lvl="1" algn="just">
              <a:buClr>
                <a:schemeClr val="accent3">
                  <a:lumMod val="75000"/>
                </a:schemeClr>
              </a:buClr>
              <a:buFont typeface="Courier New" panose="02070309020205020404" pitchFamily="49" charset="0"/>
              <a:buChar char="o"/>
            </a:pPr>
            <a:r>
              <a:rPr lang="lt-LT" sz="1400" i="1" dirty="0">
                <a:solidFill>
                  <a:schemeClr val="accent3">
                    <a:lumMod val="75000"/>
                  </a:schemeClr>
                </a:solidFill>
                <a:latin typeface="Times New Roman" panose="02020603050405020304" pitchFamily="18" charset="0"/>
                <a:cs typeface="Times New Roman" panose="02020603050405020304" pitchFamily="18" charset="0"/>
              </a:rPr>
              <a:t>(b) atlyginti už atvaizdo naudojimą.</a:t>
            </a:r>
            <a:endParaRPr lang="lt-LT" sz="1400" i="1" dirty="0">
              <a:solidFill>
                <a:schemeClr val="accent3">
                  <a:lumMod val="75000"/>
                </a:schemeClr>
              </a:solidFill>
              <a:latin typeface="Times New Roman" panose="02020603050405020304" pitchFamily="18" charset="0"/>
              <a:cs typeface="Times New Roman" panose="02020603050405020304" pitchFamily="18" charset="0"/>
            </a:endParaRPr>
          </a:p>
          <a:p>
            <a:pPr lvl="0" algn="just">
              <a:buClr>
                <a:schemeClr val="accent3">
                  <a:lumMod val="75000"/>
                </a:schemeClr>
              </a:buClr>
            </a:pPr>
            <a:r>
              <a:rPr lang="lt-LT" sz="1800" dirty="0">
                <a:latin typeface="Times New Roman" panose="02020603050405020304" pitchFamily="18" charset="0"/>
                <a:cs typeface="Times New Roman" panose="02020603050405020304" pitchFamily="18" charset="0"/>
              </a:rPr>
              <a:t> Koks galėtų būti toks atlyginimas, būtų sprendžiama pagal tai, kiek uždirbote naudodami šį atvaizdą arba kiek paprastai tokio atvaizdo turėtojas iš to uždirba. Taigi, pirma, skaitmeninę nuotrauką gali tekti pašalinti iš interneto. Antra, jei naudojote atvaizdą nekomerciniais tikslais ir iš jo turėjimo neuždirbote, taip pat jei teisių į atvaizdą turėtojas paprastai neuždirba iš tokio pobūdžio veiklos, greičiausiai ir teisių į atvaizdą turėtojo nuostoliai nebūtų apskaičiuoti ar būtų nedideli. Taigi kiekvienu atveju turėsite individualiai įvertinti riziką, kokios gali būti atvaizdo panaudojimo pasekmės ir ar verta tai daryti, tarkime, nepavykus identifikuoti vaizduojamo asmens.</a:t>
            </a:r>
            <a:endParaRPr lang="lt-LT" sz="1800" dirty="0">
              <a:latin typeface="Times New Roman" panose="02020603050405020304" pitchFamily="18" charset="0"/>
              <a:cs typeface="Times New Roman" panose="02020603050405020304" pitchFamily="18" charset="0"/>
            </a:endParaRPr>
          </a:p>
          <a:p>
            <a:pPr marL="0" indent="0">
              <a:buNone/>
            </a:pPr>
            <a:endParaRPr lang="lt-L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4800" dirty="0">
                <a:solidFill>
                  <a:schemeClr val="accent3">
                    <a:lumMod val="75000"/>
                  </a:schemeClr>
                </a:solidFill>
                <a:latin typeface="Times New Roman" panose="02020603050405020304" pitchFamily="18" charset="0"/>
                <a:cs typeface="Times New Roman" panose="02020603050405020304" pitchFamily="18" charset="0"/>
              </a:rPr>
              <a:t>AČIŪ UŽ DĖMESĮ </a:t>
            </a:r>
            <a:endParaRPr lang="lt-LT" sz="4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lt-LT" sz="4400" b="1"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Klausimai?</a:t>
            </a:r>
            <a:endParaRPr lang="lt-LT" sz="4400" b="1"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502920" y="5661248"/>
            <a:ext cx="8183880" cy="576064"/>
          </a:xfrm>
        </p:spPr>
        <p:txBody>
          <a:bodyPr>
            <a:noAutofit/>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Vaizdo ir garso dokumentai</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02920" y="530352"/>
            <a:ext cx="8183880" cy="5130896"/>
          </a:xfrm>
        </p:spPr>
        <p:txBody>
          <a:bodyPr/>
          <a:lstStyle/>
          <a:p>
            <a:pPr marL="0" indent="0" algn="ctr">
              <a:buNone/>
            </a:pPr>
            <a:r>
              <a:rPr lang="lt-LT" sz="3600" b="1" i="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p>
          <a:p>
            <a:pPr marL="0" indent="0" algn="ctr">
              <a:buNone/>
            </a:pPr>
            <a:r>
              <a:rPr lang="lt-LT" sz="2000" i="1" dirty="0">
                <a:solidFill>
                  <a:schemeClr val="accent3">
                    <a:lumMod val="75000"/>
                  </a:schemeClr>
                </a:solidFill>
                <a:latin typeface="Times New Roman" panose="02020603050405020304" pitchFamily="18" charset="0"/>
                <a:cs typeface="Times New Roman" panose="02020603050405020304" pitchFamily="18" charset="0"/>
              </a:rPr>
              <a:t>Valstybės ir savivaldybių institucijų, įstaigų, įmonių veiklos dokumentų perdavimo valstybės archyvams taisyklės</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r>
              <a:rPr lang="lt-LT" sz="2000" i="1" dirty="0">
                <a:solidFill>
                  <a:schemeClr val="accent3">
                    <a:lumMod val="75000"/>
                  </a:schemeClr>
                </a:solidFill>
                <a:latin typeface="Times New Roman" panose="02020603050405020304" pitchFamily="18" charset="0"/>
                <a:cs typeface="Times New Roman" panose="02020603050405020304" pitchFamily="18" charset="0"/>
              </a:rPr>
              <a:t>2017 m. gruodžio 1 d. redakcija</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800" i="1" dirty="0">
              <a:solidFill>
                <a:schemeClr val="accent3">
                  <a:lumMod val="75000"/>
                </a:schemeClr>
              </a:solidFill>
              <a:latin typeface="Times New Roman" panose="02020603050405020304" pitchFamily="18" charset="0"/>
              <a:cs typeface="Times New Roman" panose="02020603050405020304" pitchFamily="18" charset="0"/>
            </a:endParaRPr>
          </a:p>
          <a:p>
            <a:pPr algn="just" fontAlgn="ctr">
              <a:buClr>
                <a:srgbClr val="002060"/>
              </a:buClr>
            </a:pPr>
            <a:r>
              <a:rPr lang="lt-LT" sz="1800" dirty="0">
                <a:latin typeface="Times New Roman" panose="02020603050405020304" pitchFamily="18" charset="0"/>
                <a:cs typeface="Times New Roman" panose="02020603050405020304" pitchFamily="18" charset="0"/>
              </a:rPr>
              <a:t>2. Valstybės archyvams dokumentus perduoda įstaigos, įrašytos į Lietuvos vyriausiojo archyvaro patvirtintą Valstybės ir savivaldybių institucijų, įstaigų ir įmonių, perduodančių dokumentus valstybės archyvams, sąrašą. </a:t>
            </a:r>
            <a:endParaRPr lang="lt-LT" sz="1800" dirty="0">
              <a:latin typeface="Times New Roman" panose="02020603050405020304" pitchFamily="18" charset="0"/>
              <a:cs typeface="Times New Roman" panose="02020603050405020304" pitchFamily="18" charset="0"/>
            </a:endParaRPr>
          </a:p>
          <a:p>
            <a:pPr lvl="1" algn="just" fontAlgn="ctr">
              <a:buClr>
                <a:srgbClr val="002060"/>
              </a:buClr>
            </a:pPr>
            <a:r>
              <a:rPr lang="lt-LT" sz="1800" dirty="0">
                <a:latin typeface="Times New Roman" panose="02020603050405020304" pitchFamily="18" charset="0"/>
                <a:cs typeface="Times New Roman" panose="02020603050405020304" pitchFamily="18" charset="0"/>
              </a:rPr>
              <a:t>Kitos įstaigos dokumentus valstybės archyvams perduoda Lietuvos vyriausiojo archyvaro sprendimu.</a:t>
            </a:r>
            <a:endParaRPr lang="lt-LT" sz="1800" dirty="0">
              <a:latin typeface="Times New Roman" panose="02020603050405020304" pitchFamily="18" charset="0"/>
              <a:cs typeface="Times New Roman" panose="02020603050405020304" pitchFamily="18" charset="0"/>
            </a:endParaRPr>
          </a:p>
          <a:p>
            <a:pPr algn="just" fontAlgn="ctr">
              <a:buClr>
                <a:srgbClr val="002060"/>
              </a:buClr>
            </a:pPr>
            <a:r>
              <a:rPr lang="lt-LT" sz="1800" dirty="0">
                <a:latin typeface="Times New Roman" panose="02020603050405020304" pitchFamily="18" charset="0"/>
                <a:cs typeface="Times New Roman" panose="02020603050405020304" pitchFamily="18" charset="0"/>
              </a:rPr>
              <a:t>3. Dokumentai valstybės archyvams perduodami Lietuvos Respublikos dokumentų ir archyvų įstatymo 15 ir 16 straipsniuose nustatytomis sąlygomis ir terminais.</a:t>
            </a:r>
            <a:endParaRPr lang="lt-LT" sz="1800" dirty="0">
              <a:latin typeface="Times New Roman" panose="02020603050405020304" pitchFamily="18" charset="0"/>
              <a:cs typeface="Times New Roman" panose="02020603050405020304" pitchFamily="18" charset="0"/>
            </a:endParaRPr>
          </a:p>
          <a:p>
            <a:pPr lvl="1" algn="just" fontAlgn="ctr">
              <a:buClr>
                <a:srgbClr val="002060"/>
              </a:buClr>
            </a:pPr>
            <a:r>
              <a:rPr lang="lt-LT" sz="1800" dirty="0">
                <a:latin typeface="Times New Roman" panose="02020603050405020304" pitchFamily="18" charset="0"/>
                <a:cs typeface="Times New Roman" panose="02020603050405020304" pitchFamily="18" charset="0"/>
              </a:rPr>
              <a:t>Dokumentai, prie kurių prieinama specialiosios įrangos priemonėmis (toliau – vaizdo ir garso dokumentai, įskaitant </a:t>
            </a:r>
            <a:r>
              <a:rPr lang="lt-LT" sz="1800" b="1" i="1" dirty="0">
                <a:solidFill>
                  <a:schemeClr val="accent3">
                    <a:lumMod val="75000"/>
                  </a:schemeClr>
                </a:solidFill>
                <a:latin typeface="Times New Roman" panose="02020603050405020304" pitchFamily="18" charset="0"/>
                <a:cs typeface="Times New Roman" panose="02020603050405020304" pitchFamily="18" charset="0"/>
              </a:rPr>
              <a:t>audiovizualinius ir fotografijų kūrinius</a:t>
            </a:r>
            <a:r>
              <a:rPr lang="lt-LT" sz="1800" dirty="0">
                <a:latin typeface="Times New Roman" panose="02020603050405020304" pitchFamily="18" charset="0"/>
                <a:cs typeface="Times New Roman" panose="02020603050405020304" pitchFamily="18" charset="0"/>
              </a:rPr>
              <a:t>), perduodami per 10 metų nuo jų sukūrimo.</a:t>
            </a:r>
            <a:endParaRPr lang="lt-LT" sz="1800" dirty="0">
              <a:latin typeface="Times New Roman" panose="02020603050405020304" pitchFamily="18" charset="0"/>
              <a:cs typeface="Times New Roman" panose="02020603050405020304" pitchFamily="18" charset="0"/>
            </a:endParaRPr>
          </a:p>
          <a:p>
            <a:pPr fontAlgn="ctr"/>
            <a:endParaRPr lang="lt-LT" sz="1400" dirty="0">
              <a:latin typeface="Times New Roman" panose="02020603050405020304" pitchFamily="18" charset="0"/>
              <a:cs typeface="Times New Roman" panose="02020603050405020304" pitchFamily="18" charset="0"/>
            </a:endParaRPr>
          </a:p>
          <a:p>
            <a:pPr marL="0" indent="0" algn="ctr">
              <a:buNone/>
            </a:pP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502920" y="5661248"/>
            <a:ext cx="8183880" cy="576064"/>
          </a:xfrm>
        </p:spPr>
        <p:txBody>
          <a:bodyPr>
            <a:noAutofit/>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Vaizdo ir garso dokumentai</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02920" y="530352"/>
            <a:ext cx="8183880" cy="5130896"/>
          </a:xfrm>
        </p:spPr>
        <p:txBody>
          <a:bodyPr/>
          <a:lstStyle/>
          <a:p>
            <a:pPr marL="0" indent="0" algn="ctr">
              <a:buNone/>
            </a:pPr>
            <a:r>
              <a:rPr lang="lt-LT" sz="3600" b="1" i="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p>
          <a:p>
            <a:pPr marL="0" indent="0" algn="ctr">
              <a:buNone/>
            </a:pPr>
            <a:r>
              <a:rPr lang="lt-LT" sz="2000" i="1" dirty="0">
                <a:solidFill>
                  <a:schemeClr val="accent3">
                    <a:lumMod val="75000"/>
                  </a:schemeClr>
                </a:solidFill>
                <a:latin typeface="Times New Roman" panose="02020603050405020304" pitchFamily="18" charset="0"/>
                <a:cs typeface="Times New Roman" panose="02020603050405020304" pitchFamily="18" charset="0"/>
              </a:rPr>
              <a:t>Valstybės ir savivaldybių institucijų, įstaigų, įmonių veiklos dokumentų perdavimo valstybės archyvams taisyklės</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r>
              <a:rPr lang="lt-LT" sz="2000" i="1" dirty="0">
                <a:solidFill>
                  <a:schemeClr val="accent3">
                    <a:lumMod val="75000"/>
                  </a:schemeClr>
                </a:solidFill>
                <a:latin typeface="Times New Roman" panose="02020603050405020304" pitchFamily="18" charset="0"/>
                <a:cs typeface="Times New Roman" panose="02020603050405020304" pitchFamily="18" charset="0"/>
              </a:rPr>
              <a:t>2017 m. gruodžio 1 d. redakcija</a:t>
            </a:r>
            <a:endParaRPr lang="lt-LT" sz="20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800" i="1" dirty="0">
              <a:solidFill>
                <a:schemeClr val="accent3">
                  <a:lumMod val="75000"/>
                </a:schemeClr>
              </a:solidFill>
              <a:latin typeface="Times New Roman" panose="02020603050405020304" pitchFamily="18" charset="0"/>
              <a:cs typeface="Times New Roman" panose="02020603050405020304" pitchFamily="18" charset="0"/>
            </a:endParaRPr>
          </a:p>
          <a:p>
            <a:pPr algn="just" fontAlgn="ctr">
              <a:buClr>
                <a:srgbClr val="002060"/>
              </a:buClr>
            </a:pPr>
            <a:r>
              <a:rPr lang="lt-LT" sz="1800" dirty="0">
                <a:latin typeface="Times New Roman" panose="02020603050405020304" pitchFamily="18" charset="0"/>
                <a:cs typeface="Times New Roman" panose="02020603050405020304" pitchFamily="18" charset="0"/>
              </a:rPr>
              <a:t>4. Šiose Taisyklėse vartojamos sąvokos „audiovizualinis kūrinys“, „fotografijos kūrinys“ atitinka </a:t>
            </a:r>
            <a:r>
              <a:rPr lang="lt-LT" sz="1800" b="1" i="1" dirty="0">
                <a:solidFill>
                  <a:schemeClr val="accent3">
                    <a:lumMod val="75000"/>
                  </a:schemeClr>
                </a:solidFill>
                <a:latin typeface="Times New Roman" panose="02020603050405020304" pitchFamily="18" charset="0"/>
                <a:cs typeface="Times New Roman" panose="02020603050405020304" pitchFamily="18" charset="0"/>
              </a:rPr>
              <a:t>Lietuvos Respublikos autorių teisių ir gretutinių teisių įstatyme</a:t>
            </a:r>
            <a:r>
              <a:rPr lang="lt-LT" sz="1800" dirty="0">
                <a:latin typeface="Times New Roman" panose="02020603050405020304" pitchFamily="18" charset="0"/>
                <a:cs typeface="Times New Roman" panose="02020603050405020304" pitchFamily="18" charset="0"/>
              </a:rPr>
              <a:t> vartojamas sąvokas, o kitos Taisyklėse vartojamos sąvokos atitinka Lietuvos Respublikos dokumentų ir archyvų įstatyme ir kituose teisės aktuose vartojamas sąvokas. </a:t>
            </a:r>
            <a:endParaRPr lang="lt-LT" sz="1800" dirty="0">
              <a:latin typeface="Times New Roman" panose="02020603050405020304" pitchFamily="18" charset="0"/>
              <a:cs typeface="Times New Roman" panose="02020603050405020304" pitchFamily="18" charset="0"/>
            </a:endParaRPr>
          </a:p>
          <a:p>
            <a:pPr algn="just" fontAlgn="ctr">
              <a:buClr>
                <a:srgbClr val="002060"/>
              </a:buClr>
            </a:pPr>
            <a:r>
              <a:rPr lang="lt-LT" sz="1800" dirty="0">
                <a:latin typeface="Times New Roman" panose="02020603050405020304" pitchFamily="18" charset="0"/>
                <a:cs typeface="Times New Roman" panose="02020603050405020304" pitchFamily="18" charset="0"/>
              </a:rPr>
              <a:t>5. Vaizdo ir garso dokumentai perduodami saugoti tam valstybės archyvui, kuriam įstaiga priskirta pagal Lietuvos vyriausiojo archyvaro įsakymu patvirtintą Valstybės ir savivaldybių institucijų, įstaigų ir įmonių, perduodančių dokumentus valstybės archyvams, sąrašą, o </a:t>
            </a:r>
            <a:r>
              <a:rPr lang="lt-LT" sz="1800" b="1" i="1" dirty="0">
                <a:solidFill>
                  <a:schemeClr val="accent3">
                    <a:lumMod val="75000"/>
                  </a:schemeClr>
                </a:solidFill>
                <a:latin typeface="Times New Roman" panose="02020603050405020304" pitchFamily="18" charset="0"/>
                <a:cs typeface="Times New Roman" panose="02020603050405020304" pitchFamily="18" charset="0"/>
              </a:rPr>
              <a:t>audiovizualiniai ir fotografijų kūriniai – Lietuvos centriniam valstybės archyvui.</a:t>
            </a:r>
            <a:endParaRPr lang="lt-LT" sz="18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buNone/>
            </a:pP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502920" y="5661248"/>
            <a:ext cx="8183880" cy="576064"/>
          </a:xfrm>
        </p:spPr>
        <p:txBody>
          <a:bodyPr>
            <a:noAutofit/>
          </a:bodyPr>
          <a:lstStyle/>
          <a:p>
            <a:r>
              <a:rPr lang="lt-LT" sz="3200" dirty="0">
                <a:solidFill>
                  <a:schemeClr val="accent3">
                    <a:lumMod val="75000"/>
                  </a:schemeClr>
                </a:solidFill>
                <a:latin typeface="Times New Roman" panose="02020603050405020304" pitchFamily="18" charset="0"/>
                <a:cs typeface="Times New Roman" panose="02020603050405020304" pitchFamily="18" charset="0"/>
              </a:rPr>
              <a:t>Audiovizualiniai ir fotografijos kūriniai</a:t>
            </a:r>
            <a:endParaRPr lang="lt-LT" sz="32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02920" y="530352"/>
            <a:ext cx="8183880" cy="5130896"/>
          </a:xfrm>
        </p:spPr>
        <p:txBody>
          <a:bodyPr/>
          <a:lstStyle/>
          <a:p>
            <a:pPr marL="0" indent="0" algn="ctr">
              <a:spcBef>
                <a:spcPts val="0"/>
              </a:spcBef>
              <a:buNone/>
            </a:pPr>
            <a:r>
              <a:rPr lang="lt-LT" sz="3600" b="1" i="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endParaRPr lang="lt-LT" sz="8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Lietuvos respublikos autorių teisių ir gretutinių teisių įstatymas</a:t>
            </a:r>
            <a:endParaRPr lang="lt-LT" sz="2400"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endParaRPr lang="lt-LT" sz="8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lt-LT" sz="2400" b="1" i="1" dirty="0">
                <a:solidFill>
                  <a:schemeClr val="accent3">
                    <a:lumMod val="75000"/>
                  </a:schemeClr>
                </a:solidFill>
                <a:latin typeface="Times New Roman" panose="02020603050405020304" pitchFamily="18" charset="0"/>
                <a:cs typeface="Times New Roman" panose="02020603050405020304" pitchFamily="18" charset="0"/>
              </a:rPr>
              <a:t>Sąvokos</a:t>
            </a:r>
            <a:endParaRPr lang="lt-LT" sz="24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spcBef>
                <a:spcPts val="0"/>
              </a:spcBef>
              <a:buNone/>
            </a:pPr>
            <a:endParaRPr lang="lt-LT" sz="800" dirty="0"/>
          </a:p>
          <a:p>
            <a:pPr algn="just">
              <a:spcBef>
                <a:spcPts val="0"/>
              </a:spcBef>
              <a:buClr>
                <a:schemeClr val="accent3">
                  <a:lumMod val="75000"/>
                </a:schemeClr>
              </a:buClr>
            </a:pPr>
            <a:r>
              <a:rPr lang="lt-LT" sz="2000" b="1" i="1" dirty="0">
                <a:solidFill>
                  <a:schemeClr val="accent3">
                    <a:lumMod val="75000"/>
                  </a:schemeClr>
                </a:solidFill>
                <a:latin typeface="Times New Roman" panose="02020603050405020304" pitchFamily="18" charset="0"/>
                <a:cs typeface="Times New Roman" panose="02020603050405020304" pitchFamily="18" charset="0"/>
              </a:rPr>
              <a:t>Audiovizualinis kūrinys</a:t>
            </a:r>
            <a:r>
              <a:rPr lang="lt-LT" sz="2000" dirty="0">
                <a:latin typeface="Times New Roman" panose="02020603050405020304" pitchFamily="18" charset="0"/>
                <a:cs typeface="Times New Roman" panose="02020603050405020304" pitchFamily="18" charset="0"/>
              </a:rPr>
              <a:t> – kinematografinis kūrinys ar kitas kinematografinėmis priemonėmis išreikštas kūrinys, sudarytas iš tarpusavyje susijusių vaizdų, perteikiančių judesį, lydimą arba nelydimą garso, įrašytas (užfiksuotas) materialioje vaizdo įrašymo laikmenoje.</a:t>
            </a:r>
            <a:endParaRPr lang="lt-LT" sz="2000" dirty="0">
              <a:latin typeface="Times New Roman" panose="02020603050405020304" pitchFamily="18" charset="0"/>
              <a:cs typeface="Times New Roman" panose="02020603050405020304" pitchFamily="18" charset="0"/>
            </a:endParaRPr>
          </a:p>
          <a:p>
            <a:pPr marL="0" indent="0" algn="just">
              <a:buClr>
                <a:schemeClr val="accent3">
                  <a:lumMod val="75000"/>
                </a:schemeClr>
              </a:buClr>
              <a:buNone/>
            </a:pPr>
            <a:endParaRPr lang="lt-LT" sz="8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000" b="1" i="1" dirty="0">
                <a:solidFill>
                  <a:schemeClr val="accent3">
                    <a:lumMod val="75000"/>
                  </a:schemeClr>
                </a:solidFill>
                <a:latin typeface="Times New Roman" panose="02020603050405020304" pitchFamily="18" charset="0"/>
                <a:cs typeface="Times New Roman" panose="02020603050405020304" pitchFamily="18" charset="0"/>
              </a:rPr>
              <a:t>Fotografijos kūrinys</a:t>
            </a:r>
            <a:r>
              <a:rPr lang="lt-LT" sz="2000" dirty="0">
                <a:latin typeface="Times New Roman" panose="02020603050405020304" pitchFamily="18" charset="0"/>
                <a:cs typeface="Times New Roman" panose="02020603050405020304" pitchFamily="18" charset="0"/>
              </a:rPr>
              <a:t> – vaizdas, užfiksuotas šviesos ar bet kokio kito spinduliavimo būdu ant šviesai jautraus paviršiaus ir nepaisant fiksavimo technologijos (cheminės, elektroninės ar kitokios) pasižymintis kompozicijos, objektų parinkimo ar jų fiksavimo originalumu. </a:t>
            </a:r>
            <a:endParaRPr lang="lt-LT" sz="2000" dirty="0">
              <a:latin typeface="Times New Roman" panose="02020603050405020304" pitchFamily="18" charset="0"/>
              <a:cs typeface="Times New Roman" panose="02020603050405020304" pitchFamily="18" charset="0"/>
            </a:endParaRPr>
          </a:p>
          <a:p>
            <a:pPr lvl="1" algn="just">
              <a:buClr>
                <a:schemeClr val="accent3">
                  <a:lumMod val="75000"/>
                </a:schemeClr>
              </a:buClr>
            </a:pPr>
            <a:r>
              <a:rPr lang="lt-LT" sz="1900" b="1" i="1" dirty="0">
                <a:solidFill>
                  <a:schemeClr val="accent3">
                    <a:lumMod val="75000"/>
                  </a:schemeClr>
                </a:solidFill>
                <a:latin typeface="Times New Roman" panose="02020603050405020304" pitchFamily="18" charset="0"/>
                <a:cs typeface="Times New Roman" panose="02020603050405020304" pitchFamily="18" charset="0"/>
              </a:rPr>
              <a:t>Atskiras audiovizualinio kūrinio kadras nėra fotografijos kūrinys, o tik to kūrinio dalis.</a:t>
            </a:r>
            <a:endParaRPr lang="lt-LT" sz="1900" b="1" i="1" dirty="0">
              <a:solidFill>
                <a:schemeClr val="accent3">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502920" y="5517232"/>
            <a:ext cx="8183880" cy="720080"/>
          </a:xfrm>
        </p:spPr>
        <p:txBody>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Audiovizualiniai ir fotografijos kūriniai</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02920" y="530352"/>
            <a:ext cx="8183880" cy="4986880"/>
          </a:xfrm>
        </p:spPr>
        <p:txBody>
          <a:bodyPr/>
          <a:lstStyle/>
          <a:p>
            <a:pPr marL="0" indent="0" algn="ctr">
              <a:buNone/>
            </a:pPr>
            <a:r>
              <a:rPr lang="lt-LT" sz="3600" b="1" i="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p>
          <a:p>
            <a:pPr marL="0" indent="0">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Lietuvos respublikos autorių teisių ir gretutinių teisių įstatymas</a:t>
            </a:r>
            <a:endParaRPr lang="lt-LT" sz="2400"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dirty="0"/>
          </a:p>
          <a:p>
            <a:pPr>
              <a:buClr>
                <a:schemeClr val="accent3">
                  <a:lumMod val="75000"/>
                </a:schemeClr>
              </a:buClr>
              <a:buFont typeface="Arial" panose="020B0604020202020204" pitchFamily="34" charset="0"/>
              <a:buChar char="•"/>
            </a:pPr>
            <a:r>
              <a:rPr lang="lt-LT" sz="2400" dirty="0">
                <a:latin typeface="Times New Roman" panose="02020603050405020304" pitchFamily="18" charset="0"/>
                <a:cs typeface="Times New Roman" panose="02020603050405020304" pitchFamily="18" charset="0"/>
              </a:rPr>
              <a:t>4 straipsnis. </a:t>
            </a:r>
            <a:r>
              <a:rPr lang="lt-LT" sz="2400" b="1" i="1" dirty="0">
                <a:solidFill>
                  <a:schemeClr val="accent3">
                    <a:lumMod val="75000"/>
                  </a:schemeClr>
                </a:solidFill>
                <a:latin typeface="Times New Roman" panose="02020603050405020304" pitchFamily="18" charset="0"/>
                <a:cs typeface="Times New Roman" panose="02020603050405020304" pitchFamily="18" charset="0"/>
              </a:rPr>
              <a:t>Autorių teisių objektai:</a:t>
            </a:r>
            <a:endParaRPr lang="lt-LT" sz="24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Clr>
                <a:schemeClr val="accent3">
                  <a:lumMod val="75000"/>
                </a:schemeClr>
              </a:buClr>
              <a:buNone/>
            </a:pPr>
            <a:endParaRPr lang="lt-LT" sz="800" b="1" dirty="0">
              <a:latin typeface="Times New Roman" panose="02020603050405020304" pitchFamily="18" charset="0"/>
              <a:cs typeface="Times New Roman" panose="02020603050405020304" pitchFamily="18" charset="0"/>
            </a:endParaRPr>
          </a:p>
          <a:p>
            <a:pPr marL="0" indent="0">
              <a:buNone/>
            </a:pPr>
            <a:r>
              <a:rPr lang="lt-LT" sz="2400" dirty="0">
                <a:latin typeface="Times New Roman" panose="02020603050405020304" pitchFamily="18" charset="0"/>
                <a:cs typeface="Times New Roman" panose="02020603050405020304" pitchFamily="18" charset="0"/>
              </a:rPr>
              <a:t>	6)  audiovizualiniai kūriniai (kino filmai, televizijos filmai, televizijos laidos, videofilmai, </a:t>
            </a:r>
            <a:r>
              <a:rPr lang="lt-LT" sz="2400" dirty="0" err="1">
                <a:latin typeface="Times New Roman" panose="02020603050405020304" pitchFamily="18" charset="0"/>
                <a:cs typeface="Times New Roman" panose="02020603050405020304" pitchFamily="18" charset="0"/>
              </a:rPr>
              <a:t>diafilmai</a:t>
            </a:r>
            <a:r>
              <a:rPr lang="lt-LT" sz="2400" dirty="0">
                <a:latin typeface="Times New Roman" panose="02020603050405020304" pitchFamily="18" charset="0"/>
                <a:cs typeface="Times New Roman" panose="02020603050405020304" pitchFamily="18" charset="0"/>
              </a:rPr>
              <a:t> ir kiti kinematografinėmis priemonėmis išreikšti kūriniai), radijo laidos;	</a:t>
            </a:r>
            <a:endParaRPr lang="lt-LT" sz="2400" dirty="0">
              <a:latin typeface="Times New Roman" panose="02020603050405020304" pitchFamily="18" charset="0"/>
              <a:cs typeface="Times New Roman" panose="02020603050405020304" pitchFamily="18" charset="0"/>
            </a:endParaRPr>
          </a:p>
          <a:p>
            <a:pPr marL="0" indent="0">
              <a:buNone/>
            </a:pPr>
            <a:r>
              <a:rPr lang="lt-LT" sz="2400" dirty="0">
                <a:latin typeface="Times New Roman" panose="02020603050405020304" pitchFamily="18" charset="0"/>
                <a:cs typeface="Times New Roman" panose="02020603050405020304" pitchFamily="18" charset="0"/>
              </a:rPr>
              <a:t>	8) fotografijos kūriniai ir kiti fotografijai analogiškais būdais sukurti kūriniai;</a:t>
            </a:r>
            <a:endParaRPr lang="lt-LT"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502920" y="5517232"/>
            <a:ext cx="8183880" cy="810416"/>
          </a:xfrm>
        </p:spPr>
        <p:txBody>
          <a:bodyPr/>
          <a:lstStyle/>
          <a:p>
            <a:r>
              <a:rPr lang="lt-LT" dirty="0">
                <a:solidFill>
                  <a:schemeClr val="accent3">
                    <a:lumMod val="75000"/>
                  </a:schemeClr>
                </a:solidFill>
                <a:latin typeface="Times New Roman" panose="02020603050405020304" pitchFamily="18" charset="0"/>
                <a:cs typeface="Times New Roman" panose="02020603050405020304" pitchFamily="18" charset="0"/>
              </a:rPr>
              <a:t>Audiovizualiniai ir fotografijos kūriniai</a:t>
            </a:r>
            <a:endParaRPr lang="lt-LT"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02920" y="530352"/>
            <a:ext cx="8183880" cy="5130896"/>
          </a:xfrm>
        </p:spPr>
        <p:txBody>
          <a:bodyPr/>
          <a:lstStyle/>
          <a:p>
            <a:pPr marL="0" indent="0" algn="ctr">
              <a:buNone/>
            </a:pPr>
            <a:r>
              <a:rPr lang="lt-LT" sz="3600" b="1" i="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p>
          <a:p>
            <a:pPr marL="0" indent="0">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Lietuvos respublikos autorių teisių ir gretutinių teisių įstatymas</a:t>
            </a: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solidFill>
                <a:schemeClr val="accent3">
                  <a:lumMod val="75000"/>
                </a:schemeClr>
              </a:solidFill>
              <a:latin typeface="Times New Roman" panose="02020603050405020304" pitchFamily="18" charset="0"/>
              <a:cs typeface="Times New Roman" panose="02020603050405020304" pitchFamily="18" charset="0"/>
            </a:endParaRPr>
          </a:p>
          <a:p>
            <a:pPr marL="0" indent="0">
              <a:buNone/>
            </a:pPr>
            <a:endParaRPr lang="lt-LT" sz="800" dirty="0">
              <a:solidFill>
                <a:schemeClr val="accent3">
                  <a:lumMod val="75000"/>
                </a:schemeClr>
              </a:solidFill>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400" i="1" dirty="0">
                <a:latin typeface="Times New Roman" panose="02020603050405020304" pitchFamily="18" charset="0"/>
                <a:cs typeface="Times New Roman" panose="02020603050405020304" pitchFamily="18" charset="0"/>
              </a:rPr>
              <a:t>34 straipsnis. </a:t>
            </a:r>
            <a:r>
              <a:rPr lang="lt-LT" sz="2400" b="1" i="1" dirty="0">
                <a:solidFill>
                  <a:schemeClr val="accent3">
                    <a:lumMod val="75000"/>
                  </a:schemeClr>
                </a:solidFill>
                <a:latin typeface="Times New Roman" panose="02020603050405020304" pitchFamily="18" charset="0"/>
                <a:cs typeface="Times New Roman" panose="02020603050405020304" pitchFamily="18" charset="0"/>
              </a:rPr>
              <a:t>Autorių teisių galiojimo terminas</a:t>
            </a:r>
            <a:endParaRPr lang="lt-LT" sz="2400" b="1" i="1" dirty="0">
              <a:solidFill>
                <a:schemeClr val="accent3">
                  <a:lumMod val="75000"/>
                </a:schemeClr>
              </a:solidFill>
              <a:latin typeface="Times New Roman" panose="02020603050405020304" pitchFamily="18" charset="0"/>
              <a:cs typeface="Times New Roman" panose="02020603050405020304" pitchFamily="18" charset="0"/>
            </a:endParaRPr>
          </a:p>
          <a:p>
            <a:pPr marL="0" indent="0" algn="just">
              <a:buNone/>
            </a:pPr>
            <a:endParaRPr lang="lt-LT" sz="800" i="1"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400" dirty="0">
                <a:latin typeface="Times New Roman" panose="02020603050405020304" pitchFamily="18" charset="0"/>
                <a:cs typeface="Times New Roman" panose="02020603050405020304" pitchFamily="18" charset="0"/>
              </a:rPr>
              <a:t>1. Autorių turtinės teisės galioja visą autoriaus gyvenimą ir 70 metų po autoriaus mirties, neatsižvelgiant į kūrinio teisėto padarymo viešai prieinamu datą.</a:t>
            </a:r>
            <a:endParaRPr lang="lt-LT" sz="2400" dirty="0">
              <a:latin typeface="Times New Roman" panose="02020603050405020304" pitchFamily="18" charset="0"/>
              <a:cs typeface="Times New Roman" panose="02020603050405020304" pitchFamily="18" charset="0"/>
            </a:endParaRPr>
          </a:p>
          <a:p>
            <a:pPr algn="just"/>
            <a:endParaRPr lang="lt-LT" sz="800" dirty="0">
              <a:latin typeface="Times New Roman" panose="02020603050405020304" pitchFamily="18" charset="0"/>
              <a:cs typeface="Times New Roman" panose="02020603050405020304" pitchFamily="18" charset="0"/>
            </a:endParaRPr>
          </a:p>
          <a:p>
            <a:pPr algn="just">
              <a:buClr>
                <a:schemeClr val="accent3">
                  <a:lumMod val="75000"/>
                </a:schemeClr>
              </a:buClr>
            </a:pPr>
            <a:r>
              <a:rPr lang="lt-LT" sz="2400" dirty="0">
                <a:latin typeface="Times New Roman" panose="02020603050405020304" pitchFamily="18" charset="0"/>
                <a:cs typeface="Times New Roman" panose="02020603050405020304" pitchFamily="18" charset="0"/>
              </a:rPr>
              <a:t>2. Autorių asmeninės neturtinės teisės saugomos neterminuotai. </a:t>
            </a:r>
            <a:endParaRPr lang="lt-LT"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503238" y="5517231"/>
            <a:ext cx="8183562" cy="810543"/>
          </a:xfrm>
          <a:noFill/>
        </p:spPr>
        <p:txBody>
          <a:bodyPr wrap="square" lIns="91440" tIns="45720" rIns="91440" bIns="45720" numCol="1" anchorCtr="0" compatLnSpc="1">
            <a:normAutofit/>
          </a:bodyPr>
          <a:lstStyle/>
          <a:p>
            <a:r>
              <a:rPr lang="lt-LT"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Audiovizualiniai ir fotografijos kūriniai</a:t>
            </a:r>
            <a:endParaRPr lang="lt-LT"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3795" name="Rectangle 3"/>
          <p:cNvSpPr>
            <a:spLocks noGrp="1"/>
          </p:cNvSpPr>
          <p:nvPr>
            <p:ph type="body" idx="1"/>
          </p:nvPr>
        </p:nvSpPr>
        <p:spPr>
          <a:xfrm>
            <a:off x="503238" y="530225"/>
            <a:ext cx="8183562" cy="4987006"/>
          </a:xfrm>
        </p:spPr>
        <p:txBody>
          <a:bodyPr/>
          <a:lstStyle/>
          <a:p>
            <a:pPr algn="ctr">
              <a:lnSpc>
                <a:spcPct val="80000"/>
              </a:lnSpc>
              <a:buNone/>
            </a:pPr>
            <a:r>
              <a:rPr lang="lt-LT" sz="3600" b="1" i="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i="1" dirty="0">
              <a:solidFill>
                <a:schemeClr val="accent3">
                  <a:lumMod val="75000"/>
                </a:schemeClr>
              </a:solidFill>
              <a:latin typeface="Times New Roman" panose="02020603050405020304" pitchFamily="18" charset="0"/>
              <a:cs typeface="Times New Roman" panose="02020603050405020304" pitchFamily="18" charset="0"/>
            </a:endParaRPr>
          </a:p>
          <a:p>
            <a:pPr algn="ctr">
              <a:lnSpc>
                <a:spcPct val="80000"/>
              </a:lnSpc>
              <a:buNone/>
            </a:pPr>
            <a:endParaRPr lang="lt-LT" sz="800" b="1" i="1" dirty="0">
              <a:solidFill>
                <a:schemeClr val="accent3">
                  <a:lumMod val="75000"/>
                </a:schemeClr>
              </a:solidFill>
              <a:latin typeface="Times New Roman" panose="02020603050405020304" pitchFamily="18" charset="0"/>
              <a:cs typeface="Times New Roman" panose="02020603050405020304" pitchFamily="18" charset="0"/>
            </a:endParaRPr>
          </a:p>
          <a:p>
            <a:pPr algn="ctr">
              <a:lnSpc>
                <a:spcPct val="80000"/>
              </a:lnSpc>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Lietuvos respublikos autorių teisių ir gretutinių teisių įstatymas</a:t>
            </a:r>
            <a:endParaRPr lang="lt-LT" sz="2400" dirty="0">
              <a:solidFill>
                <a:schemeClr val="accent3">
                  <a:lumMod val="75000"/>
                </a:schemeClr>
              </a:solidFill>
              <a:latin typeface="Times New Roman" panose="02020603050405020304" pitchFamily="18" charset="0"/>
              <a:cs typeface="Times New Roman" panose="02020603050405020304" pitchFamily="18" charset="0"/>
            </a:endParaRPr>
          </a:p>
          <a:p>
            <a:pPr algn="ctr">
              <a:lnSpc>
                <a:spcPct val="80000"/>
              </a:lnSpc>
              <a:buNone/>
            </a:pPr>
            <a:endParaRPr lang="lt-LT" sz="800" b="1" i="1" dirty="0">
              <a:solidFill>
                <a:schemeClr val="accent3">
                  <a:lumMod val="75000"/>
                </a:schemeClr>
              </a:solidFill>
              <a:latin typeface="Times New Roman" panose="02020603050405020304" pitchFamily="18" charset="0"/>
              <a:cs typeface="Times New Roman" panose="02020603050405020304" pitchFamily="18" charset="0"/>
            </a:endParaRPr>
          </a:p>
          <a:p>
            <a:pPr algn="ctr">
              <a:lnSpc>
                <a:spcPct val="80000"/>
              </a:lnSpc>
              <a:buNone/>
            </a:pPr>
            <a:endParaRPr lang="lt-LT" sz="800" i="1" strike="sngStrike" dirty="0">
              <a:solidFill>
                <a:schemeClr val="accent3">
                  <a:lumMod val="75000"/>
                </a:schemeClr>
              </a:solidFill>
              <a:latin typeface="Times New Roman" panose="02020603050405020304" pitchFamily="18" charset="0"/>
              <a:cs typeface="Times New Roman" panose="02020603050405020304" pitchFamily="18" charset="0"/>
            </a:endParaRPr>
          </a:p>
          <a:p>
            <a:pPr algn="ctr">
              <a:lnSpc>
                <a:spcPct val="80000"/>
              </a:lnSpc>
              <a:buNone/>
            </a:pPr>
            <a:endParaRPr lang="lt-LT" sz="800" i="1" strike="sngStrike" dirty="0">
              <a:solidFill>
                <a:schemeClr val="accent3">
                  <a:lumMod val="75000"/>
                </a:schemeClr>
              </a:solidFill>
              <a:latin typeface="Times New Roman" panose="02020603050405020304" pitchFamily="18" charset="0"/>
              <a:cs typeface="Times New Roman" panose="02020603050405020304" pitchFamily="18" charset="0"/>
            </a:endParaRPr>
          </a:p>
          <a:p>
            <a:pPr algn="just">
              <a:lnSpc>
                <a:spcPct val="80000"/>
              </a:lnSpc>
              <a:buNone/>
            </a:pPr>
            <a:r>
              <a:rPr lang="lt-LT" sz="2400" i="1" dirty="0">
                <a:latin typeface="Times New Roman" panose="02020603050405020304" pitchFamily="18" charset="0"/>
                <a:cs typeface="Times New Roman" panose="02020603050405020304" pitchFamily="18" charset="0"/>
              </a:rPr>
              <a:t>9 straipsnis. </a:t>
            </a:r>
            <a:r>
              <a:rPr lang="lt-LT" sz="2400" i="1" dirty="0">
                <a:solidFill>
                  <a:schemeClr val="accent3">
                    <a:lumMod val="75000"/>
                  </a:schemeClr>
                </a:solidFill>
                <a:latin typeface="Times New Roman" panose="02020603050405020304" pitchFamily="18" charset="0"/>
                <a:cs typeface="Times New Roman" panose="02020603050405020304" pitchFamily="18" charset="0"/>
              </a:rPr>
              <a:t>Autorių teisės į kūrinius, sukurtus atliekant tarnybines pareigas ar darbo funkcijas.</a:t>
            </a: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algn="just">
              <a:lnSpc>
                <a:spcPct val="80000"/>
              </a:lnSpc>
            </a:pPr>
            <a:endParaRPr lang="lt-LT" sz="800" dirty="0">
              <a:latin typeface="Times New Roman" panose="02020603050405020304" pitchFamily="18" charset="0"/>
              <a:cs typeface="Times New Roman" panose="02020603050405020304" pitchFamily="18" charset="0"/>
            </a:endParaRPr>
          </a:p>
          <a:p>
            <a:pPr algn="just">
              <a:lnSpc>
                <a:spcPct val="80000"/>
              </a:lnSpc>
              <a:buClr>
                <a:schemeClr val="accent3">
                  <a:lumMod val="75000"/>
                </a:schemeClr>
              </a:buClr>
            </a:pPr>
            <a:r>
              <a:rPr lang="lt-LT" sz="2400" dirty="0">
                <a:latin typeface="Times New Roman" panose="02020603050405020304" pitchFamily="18" charset="0"/>
                <a:cs typeface="Times New Roman" panose="02020603050405020304" pitchFamily="18" charset="0"/>
              </a:rPr>
              <a:t>1. Kūrinio, sukurto atliekant tarnybines pareigas ar darbo funkcijas, autorius yra fizinis asmuo ar fizinių asmenų grupė, sukūrę kūrinį.</a:t>
            </a:r>
            <a:endParaRPr lang="lt-LT" sz="2400" dirty="0">
              <a:latin typeface="Times New Roman" panose="02020603050405020304" pitchFamily="18" charset="0"/>
              <a:cs typeface="Times New Roman" panose="02020603050405020304" pitchFamily="18" charset="0"/>
            </a:endParaRPr>
          </a:p>
          <a:p>
            <a:pPr algn="just">
              <a:lnSpc>
                <a:spcPct val="80000"/>
              </a:lnSpc>
              <a:buFont typeface="Wingdings 2" pitchFamily="18" charset="2"/>
              <a:buNone/>
            </a:pPr>
            <a:endParaRPr lang="lt-LT" sz="800" dirty="0">
              <a:latin typeface="Times New Roman" panose="02020603050405020304" pitchFamily="18" charset="0"/>
              <a:cs typeface="Times New Roman" panose="02020603050405020304" pitchFamily="18" charset="0"/>
            </a:endParaRPr>
          </a:p>
          <a:p>
            <a:pPr algn="just">
              <a:lnSpc>
                <a:spcPct val="80000"/>
              </a:lnSpc>
              <a:buClr>
                <a:schemeClr val="accent3">
                  <a:lumMod val="75000"/>
                </a:schemeClr>
              </a:buClr>
            </a:pPr>
            <a:r>
              <a:rPr lang="lt-LT" sz="2400" dirty="0">
                <a:latin typeface="Times New Roman" panose="02020603050405020304" pitchFamily="18" charset="0"/>
                <a:cs typeface="Times New Roman" panose="02020603050405020304" pitchFamily="18" charset="0"/>
              </a:rPr>
              <a:t>2. Turtinės autorių teisės į kūrinį, kurį sukūrė darbuotojas atlikdamas tarnybines pareigas ar darbo funkcijas, išskyrus kompiuterių programas, </a:t>
            </a:r>
            <a:r>
              <a:rPr lang="lt-LT" sz="2400" b="1" i="1" dirty="0">
                <a:solidFill>
                  <a:schemeClr val="accent3">
                    <a:lumMod val="75000"/>
                  </a:schemeClr>
                </a:solidFill>
                <a:latin typeface="Times New Roman" panose="02020603050405020304" pitchFamily="18" charset="0"/>
                <a:cs typeface="Times New Roman" panose="02020603050405020304" pitchFamily="18" charset="0"/>
              </a:rPr>
              <a:t>5 metams </a:t>
            </a:r>
            <a:r>
              <a:rPr lang="lt-LT" sz="2400" dirty="0">
                <a:latin typeface="Times New Roman" panose="02020603050405020304" pitchFamily="18" charset="0"/>
                <a:cs typeface="Times New Roman" panose="02020603050405020304" pitchFamily="18" charset="0"/>
              </a:rPr>
              <a:t>pereina darbdaviui, jeigu kitaip nenustatyta sutartyje.</a:t>
            </a:r>
            <a:endParaRPr lang="lt-LT"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503238" y="5661248"/>
            <a:ext cx="8183562" cy="647477"/>
          </a:xfrm>
        </p:spPr>
        <p:txBody>
          <a:bodyPr wrap="square" lIns="91440" tIns="45720" rIns="91440" bIns="45720" numCol="1" anchorCtr="0" compatLnSpc="1">
            <a:normAutofit/>
          </a:bodyPr>
          <a:lstStyle/>
          <a:p>
            <a:pPr eaLnBrk="1" hangingPunct="1">
              <a:defRPr/>
            </a:pPr>
            <a:r>
              <a:rPr lang="lt-LT"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Audiovizualiniai ir fotografijos kūriniai</a:t>
            </a:r>
            <a:endParaRPr lang="lt-LT" dirty="0">
              <a:solidFill>
                <a:schemeClr val="accent3">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0482" name="Rectangle 3"/>
          <p:cNvSpPr>
            <a:spLocks noGrp="1"/>
          </p:cNvSpPr>
          <p:nvPr>
            <p:ph type="body" idx="1"/>
          </p:nvPr>
        </p:nvSpPr>
        <p:spPr>
          <a:xfrm>
            <a:off x="468313" y="549275"/>
            <a:ext cx="8183562" cy="4770438"/>
          </a:xfrm>
        </p:spPr>
        <p:txBody>
          <a:bodyPr/>
          <a:lstStyle/>
          <a:p>
            <a:pPr eaLnBrk="1" hangingPunct="1">
              <a:lnSpc>
                <a:spcPct val="80000"/>
              </a:lnSpc>
              <a:buFont typeface="Wingdings 2" pitchFamily="18" charset="2"/>
              <a:buNone/>
            </a:pPr>
            <a:endParaRPr lang="lt-LT" sz="1600" dirty="0">
              <a:latin typeface="Times New Roman" panose="02020603050405020304" pitchFamily="18" charset="0"/>
              <a:cs typeface="Times New Roman" panose="02020603050405020304" pitchFamily="18" charset="0"/>
            </a:endParaRPr>
          </a:p>
          <a:p>
            <a:pPr algn="ctr" eaLnBrk="1" hangingPunct="1">
              <a:lnSpc>
                <a:spcPct val="80000"/>
              </a:lnSpc>
              <a:buNone/>
            </a:pPr>
            <a:r>
              <a:rPr lang="lt-LT" sz="3600" b="1" dirty="0">
                <a:solidFill>
                  <a:schemeClr val="accent3">
                    <a:lumMod val="75000"/>
                  </a:schemeClr>
                </a:solidFill>
                <a:latin typeface="Times New Roman" panose="02020603050405020304" pitchFamily="18" charset="0"/>
                <a:cs typeface="Times New Roman" panose="02020603050405020304" pitchFamily="18" charset="0"/>
              </a:rPr>
              <a:t>Reglamentavimas</a:t>
            </a:r>
            <a:endParaRPr lang="lt-LT" sz="3600" b="1" dirty="0">
              <a:solidFill>
                <a:schemeClr val="accent3">
                  <a:lumMod val="75000"/>
                </a:schemeClr>
              </a:solidFill>
              <a:latin typeface="Times New Roman" panose="02020603050405020304" pitchFamily="18" charset="0"/>
              <a:cs typeface="Times New Roman" panose="02020603050405020304" pitchFamily="18" charset="0"/>
            </a:endParaRPr>
          </a:p>
          <a:p>
            <a:pPr algn="ctr" eaLnBrk="1" hangingPunct="1">
              <a:lnSpc>
                <a:spcPct val="80000"/>
              </a:lnSpc>
              <a:buNone/>
            </a:pPr>
            <a:endParaRPr lang="lt-LT" sz="800" i="1" dirty="0">
              <a:solidFill>
                <a:schemeClr val="accent3">
                  <a:lumMod val="75000"/>
                </a:schemeClr>
              </a:solidFill>
              <a:latin typeface="Times New Roman" panose="02020603050405020304" pitchFamily="18" charset="0"/>
              <a:cs typeface="Times New Roman" panose="02020603050405020304" pitchFamily="18" charset="0"/>
            </a:endParaRPr>
          </a:p>
          <a:p>
            <a:pPr algn="ctr" eaLnBrk="1" hangingPunct="1">
              <a:lnSpc>
                <a:spcPct val="80000"/>
              </a:lnSpc>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Lietuvos respublikos autorių teisių ir gretutinių teisių įstatymo</a:t>
            </a:r>
            <a:endParaRPr lang="lt-LT" sz="2400" dirty="0">
              <a:solidFill>
                <a:schemeClr val="accent3">
                  <a:lumMod val="75000"/>
                </a:schemeClr>
              </a:solidFill>
              <a:latin typeface="Times New Roman" panose="02020603050405020304" pitchFamily="18" charset="0"/>
              <a:cs typeface="Times New Roman" panose="02020603050405020304" pitchFamily="18" charset="0"/>
            </a:endParaRPr>
          </a:p>
          <a:p>
            <a:pPr algn="ctr" eaLnBrk="1" hangingPunct="1">
              <a:lnSpc>
                <a:spcPct val="80000"/>
              </a:lnSpc>
              <a:buNone/>
            </a:pPr>
            <a:r>
              <a:rPr lang="lt-LT" sz="2400" i="1" dirty="0">
                <a:solidFill>
                  <a:schemeClr val="accent3">
                    <a:lumMod val="75000"/>
                  </a:schemeClr>
                </a:solidFill>
                <a:latin typeface="Times New Roman" panose="02020603050405020304" pitchFamily="18" charset="0"/>
                <a:cs typeface="Times New Roman" panose="02020603050405020304" pitchFamily="18" charset="0"/>
              </a:rPr>
              <a:t>15 straipsnis</a:t>
            </a:r>
            <a:endParaRPr lang="lt-LT" sz="2400" i="1" dirty="0">
              <a:solidFill>
                <a:schemeClr val="accent3">
                  <a:lumMod val="75000"/>
                </a:schemeClr>
              </a:solidFill>
              <a:latin typeface="Times New Roman" panose="02020603050405020304" pitchFamily="18" charset="0"/>
              <a:cs typeface="Times New Roman" panose="02020603050405020304" pitchFamily="18" charset="0"/>
            </a:endParaRPr>
          </a:p>
          <a:p>
            <a:pPr eaLnBrk="1" hangingPunct="1">
              <a:lnSpc>
                <a:spcPct val="80000"/>
              </a:lnSpc>
              <a:buFont typeface="Wingdings 2" pitchFamily="18" charset="2"/>
              <a:buNone/>
            </a:pPr>
            <a:endParaRPr lang="lt-LT" sz="16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1. Autorius turi </a:t>
            </a:r>
            <a:r>
              <a:rPr lang="lt-LT" sz="2000" b="1" i="1" dirty="0">
                <a:solidFill>
                  <a:schemeClr val="accent3">
                    <a:lumMod val="75000"/>
                  </a:schemeClr>
                </a:solidFill>
                <a:latin typeface="Times New Roman" panose="02020603050405020304" pitchFamily="18" charset="0"/>
                <a:cs typeface="Times New Roman" panose="02020603050405020304" pitchFamily="18" charset="0"/>
              </a:rPr>
              <a:t>išimtines teises </a:t>
            </a:r>
            <a:r>
              <a:rPr lang="lt-LT" sz="2000" dirty="0">
                <a:latin typeface="Times New Roman" panose="02020603050405020304" pitchFamily="18" charset="0"/>
                <a:cs typeface="Times New Roman" panose="02020603050405020304" pitchFamily="18" charset="0"/>
              </a:rPr>
              <a:t>leisti arba uždrausti šiuos veiksmus:</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1) atgaminti kūrinį bet kokia forma ar būdu;</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2) išleisti kūrinį;</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rgbClr val="002060"/>
              </a:buClr>
            </a:pPr>
            <a:r>
              <a:rPr lang="lt-LT" sz="2000" dirty="0">
                <a:latin typeface="Times New Roman" panose="02020603050405020304" pitchFamily="18" charset="0"/>
                <a:cs typeface="Times New Roman" panose="02020603050405020304" pitchFamily="18" charset="0"/>
              </a:rPr>
              <a:t>3) versti kūrinį;</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4) adaptuoti, aranžuoti, inscenizuoti ar kitaip perdirbti kūrinį;</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5) platinti kūrinio originalą ar jo kopijas parduodant, nuomojant, teikiant panaudai ar kitaip perduodant nuosavybėn arba valdyti, taip pat importuojant, eksportuojant;</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6) viešai rodyti kūrinio originalą ar kopijas;</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7) viešai atlikti kūrinį bet kokiais būdais ir priemonėmis;</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Clr>
                <a:schemeClr val="accent3">
                  <a:lumMod val="75000"/>
                </a:schemeClr>
              </a:buClr>
            </a:pPr>
            <a:r>
              <a:rPr lang="lt-LT" sz="2000" dirty="0">
                <a:latin typeface="Times New Roman" panose="02020603050405020304" pitchFamily="18" charset="0"/>
                <a:cs typeface="Times New Roman" panose="02020603050405020304" pitchFamily="18" charset="0"/>
              </a:rPr>
              <a:t>8) transliuoti, retransliuoti ir kitaip viešai skelbti kūrinį, įskaitant jo padarymą viešai prieinamu kompiuterių tinklais (internete).</a:t>
            </a:r>
            <a:endParaRPr lang="lt-LT" sz="2000" dirty="0">
              <a:latin typeface="Times New Roman" panose="02020603050405020304" pitchFamily="18" charset="0"/>
              <a:cs typeface="Times New Roman" panose="02020603050405020304" pitchFamily="18" charset="0"/>
            </a:endParaRPr>
          </a:p>
          <a:p>
            <a:pPr eaLnBrk="1" hangingPunct="1">
              <a:lnSpc>
                <a:spcPct val="80000"/>
              </a:lnSpc>
              <a:buNone/>
            </a:pPr>
            <a:endParaRPr lang="lt-LT"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0</TotalTime>
  <Words>15446</Words>
  <Application>WPS Presentation</Application>
  <PresentationFormat>Demonstracija ekrane (4:3)</PresentationFormat>
  <Paragraphs>349</Paragraphs>
  <Slides>29</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44" baseType="lpstr">
      <vt:lpstr>Arial</vt:lpstr>
      <vt:lpstr>SimSun</vt:lpstr>
      <vt:lpstr>Wingdings</vt:lpstr>
      <vt:lpstr>Verdana</vt:lpstr>
      <vt:lpstr>Wingdings 2</vt:lpstr>
      <vt:lpstr>Verdana</vt:lpstr>
      <vt:lpstr>Wingdings 2</vt:lpstr>
      <vt:lpstr>Times New Roman</vt:lpstr>
      <vt:lpstr>Microsoft YaHei</vt:lpstr>
      <vt:lpstr>Arial Unicode MS</vt:lpstr>
      <vt:lpstr>Calibri</vt:lpstr>
      <vt:lpstr>Courier New</vt:lpstr>
      <vt:lpstr>Wingdings</vt:lpstr>
      <vt:lpstr>Aspect</vt:lpstr>
      <vt:lpstr>Word.Document.12</vt:lpstr>
      <vt:lpstr>Vaizdo ir garso dokumentų perdavimas valstybės archyvams</vt:lpstr>
      <vt:lpstr>Vaizdo ir garso dokumentai</vt:lpstr>
      <vt:lpstr>Vaizdo ir garso dokumentai</vt:lpstr>
      <vt:lpstr>Vaizdo ir garso dokumentai</vt:lpstr>
      <vt:lpstr>Audiovizualiniai ir fotografijos kūriniai</vt:lpstr>
      <vt:lpstr>Audiovizualiniai ir fotografijos kūriniai</vt:lpstr>
      <vt:lpstr>Audiovizualiniai ir fotografijos kūriniai</vt:lpstr>
      <vt:lpstr>Audiovizualiniai ir fotografijos kūriniai</vt:lpstr>
      <vt:lpstr>Audiovizualiniai ir fotografijos kūriniai</vt:lpstr>
      <vt:lpstr>Audiovizualiniai ir fotografijos kūriniai</vt:lpstr>
      <vt:lpstr>Audiovizualinių ir fotografijos kūrinių  atranka</vt:lpstr>
      <vt:lpstr>Audiovizualinių ir fotografijos kūrinių  atranka</vt:lpstr>
      <vt:lpstr>Audiovizualinių ir fotografijos kūrinių  atranka</vt:lpstr>
      <vt:lpstr>Audiovizualinių ir fotografijos kūrinių  atranka</vt:lpstr>
      <vt:lpstr>Audiovizualinių ir fotografijos kūrinių  atranka</vt:lpstr>
      <vt:lpstr>Audiovizualinių ir fotografijos kūrinių  atranka</vt:lpstr>
      <vt:lpstr>Audiovizualinių ir fotografijos kūrinių  perdavimas valstybės archyvui</vt:lpstr>
      <vt:lpstr>Fotografijos kūrinių apyrašas EAIS</vt:lpstr>
      <vt:lpstr>Apyrašo EAIS pildymas</vt:lpstr>
      <vt:lpstr>Apyrašo EAIS pildymas</vt:lpstr>
      <vt:lpstr>Apyrašo EAIS pildymas</vt:lpstr>
      <vt:lpstr> Apyrašo EAIS pildymas</vt:lpstr>
      <vt:lpstr> Apyrašo EAIS pildymas</vt:lpstr>
      <vt:lpstr>Perdavimas</vt:lpstr>
      <vt:lpstr>Perdavimas</vt:lpstr>
      <vt:lpstr>Perdavimas</vt:lpstr>
      <vt:lpstr>Atvaizdo  naudojimo atmintinė</vt:lpstr>
      <vt:lpstr>Atvaizdo  naudojimo atmintinė</vt:lpstr>
      <vt:lpstr>AČIŪ UŽ DĖMESĮ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Vaizdo ir garso dokumentų atranka, apyrašų sudarymas ir derinimas</dc:title>
  <dc:creator>ingavzg</dc:creator>
  <cp:lastModifiedBy>Agne darbinis</cp:lastModifiedBy>
  <cp:revision>200</cp:revision>
  <dcterms:created xsi:type="dcterms:W3CDTF">2015-11-26T12:02:00Z</dcterms:created>
  <dcterms:modified xsi:type="dcterms:W3CDTF">2019-02-22T08:14:47Z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2057-10.2.0.7635</vt:lpwstr>
  </property>
</Properties>
</file>